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5" r:id="rId2"/>
    <p:sldId id="280" r:id="rId3"/>
    <p:sldId id="274" r:id="rId4"/>
    <p:sldId id="276" r:id="rId5"/>
    <p:sldId id="272" r:id="rId6"/>
    <p:sldId id="282" r:id="rId7"/>
    <p:sldId id="286" r:id="rId8"/>
    <p:sldId id="285" r:id="rId9"/>
    <p:sldId id="287" r:id="rId10"/>
    <p:sldId id="283" r:id="rId11"/>
    <p:sldId id="278" r:id="rId12"/>
    <p:sldId id="279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5"/>
    <p:restoredTop sz="86395"/>
  </p:normalViewPr>
  <p:slideViewPr>
    <p:cSldViewPr snapToGrid="0" snapToObjects="1">
      <p:cViewPr varScale="1">
        <p:scale>
          <a:sx n="60" d="100"/>
          <a:sy n="60" d="100"/>
        </p:scale>
        <p:origin x="192" y="6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6C34B-15CA-A241-A2E1-67BE3D46550B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C3C5-0F95-1342-B468-7A3133222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7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7C3C5-0F95-1342-B468-7A3133222F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1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06097-8F64-417A-80C9-048B676C3D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6012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92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7C3C5-0F95-1342-B468-7A3133222F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7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7C3C5-0F95-1342-B468-7A3133222F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06097-8F64-417A-80C9-048B676C3D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6012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1"/>
            <a:ext cx="5046663" cy="4183380"/>
          </a:xfrm>
          <a:noFill/>
          <a:ln/>
        </p:spPr>
        <p:txBody>
          <a:bodyPr/>
          <a:lstStyle/>
          <a:p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9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C3C5-0F95-1342-B468-7A3133222F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06097-8F64-417A-80C9-048B676C3D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6012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1"/>
            <a:ext cx="5046663" cy="4183380"/>
          </a:xfrm>
          <a:noFill/>
          <a:ln/>
        </p:spPr>
        <p:txBody>
          <a:bodyPr/>
          <a:lstStyle/>
          <a:p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Dear, Neeraj, Subin &amp; Sophie,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 quick update about the 2019 PDMA Doctoral Consortium at the University of Illinois.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requesting that you participate in a panel titled, "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Perspectives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 Please see the attached schedule for more details regarding the day &amp; time of this session. Please plan on speaking for between 15-20 minutes and then taking questions at the end of the session. The room is fully equipped with technology for showing PPT slides and videos. In addition, it has a large whiteboard in case you would like to do some old fashioned writing on the board.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again for your participation in this year's Consortium! If for some reason, this session doesn't work for you, please let us know.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look forward to seeing you in August.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thanks for getting the ball rolling on this early. I’m on board with your proposal to spend time: 1) describing our respective career paths (perhaps 5-7 minutes each), and 2) sharing our respective do and not to do lists (perhaps 10 minutes each). Perhaps we can also reserve time for a Q&amp;A session for the students.</a:t>
            </a:r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6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06097-8F64-417A-80C9-048B676C3D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6012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68840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06097-8F64-417A-80C9-048B676C3D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6012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84681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06097-8F64-417A-80C9-048B676C3D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6012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38719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06097-8F64-417A-80C9-048B676C3D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6012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1"/>
            <a:ext cx="5046663" cy="4183380"/>
          </a:xfrm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98155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97AF-A8D1-5E4B-9C05-B258B287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99A6C-FE40-524C-968D-CF9AC5B6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5181-B141-D043-9355-75BC3F1D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11367-BC25-AD4B-9A26-8A72EB12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B898C-5495-6343-8029-98981224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9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8BEE-089A-A64F-986B-9D59519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90E99-1B4B-8448-AB21-F0E1247BB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029BA-4F07-0A44-97F2-4512492A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9E101-2704-9D4D-BA3E-A3140D10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281DB-58D8-BE49-A032-C24E2A49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3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7C67E-2832-DA47-863B-54A16ABE6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DA3FA-E72C-C941-AA2A-E0AB3A742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70F3E-80FC-E04E-B360-5F43B22E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FC0D-2B8E-C144-9656-142CB2D9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6B5A-E2D4-934E-A138-1F0C8608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9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FF01-B901-FC43-B62E-6DF5D0D7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2907-C00E-1B42-BE0E-554392628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8678-C2EE-4D40-9452-CBFAAD7C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3C88F-14FF-5C42-877E-3971D877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4005-F64C-3E41-8EAA-21181715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DE60-D1BB-5A41-9DCA-52FD83FB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ECF0B-B3A7-5540-927B-3BBE587DB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08219-DDD3-574E-87B5-5A671E2A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43486-9B5C-D24F-AE8D-D2EDE86B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D5445-3505-704C-9111-192B80E6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8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30DA-1D62-0A45-921D-5D364F31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5F14-0F31-054C-96CE-F57175D84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92328-581A-0545-A44D-BE503D5E0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827DA-FB7B-8F4C-9764-731F7006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11600-EF92-D34D-8080-C52AB5A4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DCA64-16E9-D347-87CF-B0294DBD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799C-2055-AD4B-8FD2-3E1C24F5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E93BD-31A1-4D4B-BB0E-614C2435F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27060-D658-BE4B-B3C5-6CB982107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BFB4A-762A-E94A-AC5A-58EC16952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05A8E-F2B5-0141-B0D6-7270B0D40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C4A54-BC66-D746-A852-D5D229BF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D8AB0-6984-674C-99B6-18FBB1ED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1FF0C-CC10-F74D-9770-9A14CC0E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1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7C3D-6452-0142-89AF-5B47ADE5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C542A-BE7B-F541-A6FC-8C4B21CE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31930-3CDE-C84E-A9D2-75B23E40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DF1FE-1B49-374E-B578-B0145363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6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26DF7-3234-2846-A83E-21779D7C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DBEFB-8BAD-B648-8525-103D1543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7090E-84C4-BF4E-A694-B1A6C964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0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2431-D7A9-214F-B705-840442EE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6A38-2A52-5344-BC3E-007C88F5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A0CB8-21F7-5949-9E71-CAEF4A118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60CF9-C4CA-0843-80EE-847F40BB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9162-6765-8C47-B17A-96AC83C5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8B57E-6299-A841-8316-6ABBCF5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5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F6E3-AF9C-D948-8309-79D38927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3B8CB-B4CE-6547-9ABE-F0CC42436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03A0B-D5E4-014B-AB4F-1DF438271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3817A-9450-CB4F-8330-D15C16A1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D1B4C-BDD0-D047-B1BC-4F81D6D0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BD16-0EFE-A14D-AB13-2BA1AF28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10797-340E-9944-82A7-A07D9197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8B0D7-4831-2048-A6D0-F4248C24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A577-2E73-CB42-9FFE-80FB4CC7F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984B-5DA2-B148-BE83-1B74970606E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0514A-7E5E-4240-B33E-8B901104B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74CDC-490E-D74F-A5D5-2ECA4DEE2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B2DC-AC6A-9E48-8A45-77F39D7A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0" y="2549237"/>
            <a:ext cx="12182700" cy="745836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i="1" dirty="0">
                <a:latin typeface="Avenir Book" panose="02000503020000020003" pitchFamily="2" charset="0"/>
              </a:rPr>
              <a:t>Career Perspectives Panel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F68FD-6A41-C94A-838D-26388C10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47" y="203196"/>
            <a:ext cx="5067300" cy="168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07C14D-641D-584C-A465-88C4B5283BF1}"/>
              </a:ext>
            </a:extLst>
          </p:cNvPr>
          <p:cNvSpPr txBox="1"/>
          <p:nvPr/>
        </p:nvSpPr>
        <p:spPr>
          <a:xfrm>
            <a:off x="590682" y="6565384"/>
            <a:ext cx="10953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panose="02000503020000020003" pitchFamily="2" charset="0"/>
              </a:rPr>
              <a:t>	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venir Heavy" panose="02000503020000020003" pitchFamily="2" charset="0"/>
              </a:rPr>
              <a:t>August 7, 2019	         ⚬        	9:00 am – 10:30 am      	 ⚬ 	         Room: 2043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0E1DEA-47BF-1F44-A986-16622B2B3A24}"/>
              </a:ext>
            </a:extLst>
          </p:cNvPr>
          <p:cNvCxnSpPr>
            <a:cxnSpLocks/>
          </p:cNvCxnSpPr>
          <p:nvPr/>
        </p:nvCxnSpPr>
        <p:spPr>
          <a:xfrm>
            <a:off x="367237" y="6610824"/>
            <a:ext cx="1142169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0D7944F4-35B8-1F48-B0DC-A4B090BF4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0" y="4037553"/>
            <a:ext cx="12182700" cy="219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>
                <a:latin typeface="Avenir Book" panose="02000503020000020003" pitchFamily="2" charset="0"/>
              </a:rPr>
              <a:t>Neeraj Bharadwaj </a:t>
            </a:r>
            <a:r>
              <a:rPr lang="en-US" sz="800" b="1" dirty="0">
                <a:latin typeface="Avenir Book" panose="02000503020000020003" pitchFamily="2" charset="0"/>
              </a:rPr>
              <a:t> </a:t>
            </a:r>
            <a:endParaRPr lang="en-US" sz="800" b="1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tx2"/>
                </a:solidFill>
                <a:latin typeface="Avenir Book" panose="02000503020000020003" pitchFamily="2" charset="0"/>
              </a:rPr>
              <a:t>Associate Professor of Marketing, University of Tennessee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200" b="1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>
                <a:latin typeface="Avenir Book" panose="02000503020000020003" pitchFamily="2" charset="0"/>
              </a:rPr>
              <a:t>Subin Im </a:t>
            </a:r>
            <a:r>
              <a:rPr lang="en-US" sz="800" b="1" dirty="0">
                <a:latin typeface="Avenir Book" panose="02000503020000020003" pitchFamily="2" charset="0"/>
              </a:rPr>
              <a:t> </a:t>
            </a:r>
            <a:endParaRPr lang="en-US" sz="800" b="1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tx2"/>
                </a:solidFill>
                <a:latin typeface="Avenir Book" panose="02000503020000020003" pitchFamily="2" charset="0"/>
              </a:rPr>
              <a:t>Professor of Marketing, Yonsei University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200" b="1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>
                <a:latin typeface="Avenir Book" panose="02000503020000020003" pitchFamily="2" charset="0"/>
              </a:rPr>
              <a:t>Yazhen (Sophie) Xiao </a:t>
            </a:r>
            <a:r>
              <a:rPr lang="en-US" sz="800" b="1" dirty="0">
                <a:latin typeface="Avenir Book" panose="02000503020000020003" pitchFamily="2" charset="0"/>
              </a:rPr>
              <a:t> </a:t>
            </a:r>
            <a:endParaRPr lang="en-US" sz="800" b="1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Avenir Book" panose="02000503020000020003" pitchFamily="2" charset="0"/>
              </a:rPr>
              <a:t>Assistant Professor of Marketing, University of Tennessee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tx2"/>
              </a:solidFill>
              <a:latin typeface="Avenir Book" panose="02000503020000020003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tx2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3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224" y="6488870"/>
            <a:ext cx="2743200" cy="365125"/>
          </a:xfrm>
          <a:noFill/>
        </p:spPr>
        <p:txBody>
          <a:bodyPr/>
          <a:lstStyle/>
          <a:p>
            <a:fld id="{96FBD26E-F500-4D07-A66D-F00C10CF5E2B}" type="slidenum">
              <a:rPr lang="en-US" smtClean="0">
                <a:latin typeface="Palatino Linotype" pitchFamily="18" charset="0"/>
              </a:rPr>
              <a:pPr/>
              <a:t>10</a:t>
            </a:fld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09600" y="154672"/>
            <a:ext cx="10972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Some Suggestions for Teaching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30648" y="763881"/>
            <a:ext cx="109728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6D8359A-B913-D141-A3B7-1EA68680B7BB}"/>
              </a:ext>
            </a:extLst>
          </p:cNvPr>
          <p:cNvSpPr txBox="1">
            <a:spLocks/>
          </p:cNvSpPr>
          <p:nvPr/>
        </p:nvSpPr>
        <p:spPr>
          <a:xfrm>
            <a:off x="137012" y="870008"/>
            <a:ext cx="5670996" cy="4159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Do</a:t>
            </a:r>
            <a:endParaRPr lang="en-US" sz="1800" dirty="0">
              <a:latin typeface="Palatino Linotype" panose="02040502050505030304" pitchFamily="18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F722AB7-03D8-3A40-B59D-A81CD267B17E}"/>
              </a:ext>
            </a:extLst>
          </p:cNvPr>
          <p:cNvSpPr txBox="1">
            <a:spLocks/>
          </p:cNvSpPr>
          <p:nvPr/>
        </p:nvSpPr>
        <p:spPr>
          <a:xfrm>
            <a:off x="6298499" y="939494"/>
            <a:ext cx="5420259" cy="297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 Don’t</a:t>
            </a:r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43CA3-B3D5-574F-ADA7-95B9A572AF1D}"/>
              </a:ext>
            </a:extLst>
          </p:cNvPr>
          <p:cNvSpPr/>
          <p:nvPr/>
        </p:nvSpPr>
        <p:spPr>
          <a:xfrm>
            <a:off x="222505" y="1237258"/>
            <a:ext cx="5367657" cy="11882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1. Remember “thin slicing”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2. Structure is paramount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3. Allow time in class for student interactions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699260-046A-8347-9F4A-A8B9C55621D8}"/>
              </a:ext>
            </a:extLst>
          </p:cNvPr>
          <p:cNvSpPr/>
          <p:nvPr/>
        </p:nvSpPr>
        <p:spPr>
          <a:xfrm>
            <a:off x="5971505" y="1237258"/>
            <a:ext cx="5987837" cy="11882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1. Expect optimal performance your first semester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2. Respond to each email immediately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163588-88F7-9241-B725-0C797746141E}"/>
              </a:ext>
            </a:extLst>
          </p:cNvPr>
          <p:cNvSpPr/>
          <p:nvPr/>
        </p:nvSpPr>
        <p:spPr>
          <a:xfrm>
            <a:off x="222504" y="2544002"/>
            <a:ext cx="5357503" cy="277820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4. Personalize with students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5. Show some flexibility, but with consistency and structure.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6. Build a good teaching portfolio with enough number of preps.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7. Block time for teachings as you do for research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8. First impression is important for course evaluation.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9. Do apologize for any mistakes in class.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FE3D0-9B07-8546-9A24-AC09A0A85BC3}"/>
              </a:ext>
            </a:extLst>
          </p:cNvPr>
          <p:cNvSpPr/>
          <p:nvPr/>
        </p:nvSpPr>
        <p:spPr>
          <a:xfrm>
            <a:off x="5971506" y="2544002"/>
            <a:ext cx="5987836" cy="2848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3. Don’t take a grade appeal by email. You can provide the break-down of grade and facts related to grade by email, but not the reasons for grade. </a:t>
            </a:r>
          </a:p>
          <a:p>
            <a:pPr lvl="1"/>
            <a:endParaRPr lang="en-US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4. Don’t involve arguments with students in class no matter what.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5. Don’t rebuke students in class for any cases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6. Don’t stretch too thin to teach many courses.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E4EE2-90BD-2F43-B268-DCEDD2C66A16}"/>
              </a:ext>
            </a:extLst>
          </p:cNvPr>
          <p:cNvSpPr/>
          <p:nvPr/>
        </p:nvSpPr>
        <p:spPr>
          <a:xfrm>
            <a:off x="232659" y="5440688"/>
            <a:ext cx="5357503" cy="12713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10. Learn student population and culture at a university 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11. Integrate real world examples into your classes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7FEBF-F651-4146-A89A-AAE8F006DF3B}"/>
              </a:ext>
            </a:extLst>
          </p:cNvPr>
          <p:cNvSpPr/>
          <p:nvPr/>
        </p:nvSpPr>
        <p:spPr>
          <a:xfrm>
            <a:off x="5971506" y="5483527"/>
            <a:ext cx="5987836" cy="12285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7. Change your syllabus in the middle of a semester if possible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8. Assume students understand everything when they nod… </a:t>
            </a:r>
          </a:p>
        </p:txBody>
      </p:sp>
    </p:spTree>
    <p:extLst>
      <p:ext uri="{BB962C8B-B14F-4D97-AF65-F5344CB8AC3E}">
        <p14:creationId xmlns:p14="http://schemas.microsoft.com/office/powerpoint/2010/main" val="39036166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224" y="6488870"/>
            <a:ext cx="2743200" cy="365125"/>
          </a:xfrm>
          <a:noFill/>
        </p:spPr>
        <p:txBody>
          <a:bodyPr/>
          <a:lstStyle/>
          <a:p>
            <a:fld id="{96FBD26E-F500-4D07-A66D-F00C10CF5E2B}" type="slidenum">
              <a:rPr lang="en-US" smtClean="0">
                <a:latin typeface="Palatino Linotype" pitchFamily="18" charset="0"/>
              </a:rPr>
              <a:pPr/>
              <a:t>11</a:t>
            </a:fld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09600" y="154672"/>
            <a:ext cx="10972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Some Suggestions for Service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30648" y="763881"/>
            <a:ext cx="109728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6D8359A-B913-D141-A3B7-1EA68680B7BB}"/>
              </a:ext>
            </a:extLst>
          </p:cNvPr>
          <p:cNvSpPr txBox="1">
            <a:spLocks/>
          </p:cNvSpPr>
          <p:nvPr/>
        </p:nvSpPr>
        <p:spPr>
          <a:xfrm>
            <a:off x="348917" y="929810"/>
            <a:ext cx="5735158" cy="470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Do</a:t>
            </a:r>
            <a:endParaRPr lang="en-US" sz="1800" dirty="0">
              <a:latin typeface="Palatino Linotype" panose="02040502050505030304" pitchFamily="18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F722AB7-03D8-3A40-B59D-A81CD267B17E}"/>
              </a:ext>
            </a:extLst>
          </p:cNvPr>
          <p:cNvSpPr txBox="1">
            <a:spLocks/>
          </p:cNvSpPr>
          <p:nvPr/>
        </p:nvSpPr>
        <p:spPr>
          <a:xfrm>
            <a:off x="6298499" y="929774"/>
            <a:ext cx="5444322" cy="3672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Don’t</a:t>
            </a:r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A897B-D941-C846-BE81-C78324958D05}"/>
              </a:ext>
            </a:extLst>
          </p:cNvPr>
          <p:cNvSpPr/>
          <p:nvPr/>
        </p:nvSpPr>
        <p:spPr>
          <a:xfrm>
            <a:off x="134493" y="1373091"/>
            <a:ext cx="5735158" cy="6070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1. Think in terms of department, college, university, and discipline (down the road).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EDC93-6122-AD45-A144-CB0C07F72769}"/>
              </a:ext>
            </a:extLst>
          </p:cNvPr>
          <p:cNvSpPr/>
          <p:nvPr/>
        </p:nvSpPr>
        <p:spPr>
          <a:xfrm>
            <a:off x="6518418" y="1380281"/>
            <a:ext cx="5133658" cy="475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1. Say yes to every service request.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641F5-651C-D249-AF55-2299A4EFF56C}"/>
              </a:ext>
            </a:extLst>
          </p:cNvPr>
          <p:cNvSpPr/>
          <p:nvPr/>
        </p:nvSpPr>
        <p:spPr>
          <a:xfrm>
            <a:off x="158344" y="2171720"/>
            <a:ext cx="5735158" cy="354753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2. Be a good citizen by volunteering for services instead of being asked to serve.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3. Choose services related to academic research if you have choices (ex: library committee, research committee).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4. Choose services that help you write a consistent storyline for a dossier (ex: serve for student organizations). 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5. Serve for academic community as an opportunity to collaborate with others.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6. Help review papers whenever you are able to, but be frank when you cannot review for reasons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33B69-7937-2342-B205-2390569F014E}"/>
              </a:ext>
            </a:extLst>
          </p:cNvPr>
          <p:cNvSpPr/>
          <p:nvPr/>
        </p:nvSpPr>
        <p:spPr>
          <a:xfrm>
            <a:off x="6518418" y="2193456"/>
            <a:ext cx="5239319" cy="205765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2. No service that requires political perspectives (ex: academic senates) in the beginning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3. Don’t stretch too thin for too many service. 4. Don’t consider and plan for full-time service only before full promotion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A37268-9A39-3945-8D9C-BE6B0005DFD2}"/>
              </a:ext>
            </a:extLst>
          </p:cNvPr>
          <p:cNvSpPr/>
          <p:nvPr/>
        </p:nvSpPr>
        <p:spPr>
          <a:xfrm>
            <a:off x="158344" y="5910843"/>
            <a:ext cx="5714110" cy="704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7. Seek advice from colleagues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8. Complete assigned services well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F6F31-BAD0-A74B-ABAC-91D15C44AA6E}"/>
              </a:ext>
            </a:extLst>
          </p:cNvPr>
          <p:cNvSpPr/>
          <p:nvPr/>
        </p:nvSpPr>
        <p:spPr>
          <a:xfrm>
            <a:off x="6518418" y="4766625"/>
            <a:ext cx="5224403" cy="14173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5. Become a free rider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6. Overlook the value of using class breaks to respond service emails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206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224" y="6488870"/>
            <a:ext cx="2743200" cy="365125"/>
          </a:xfrm>
          <a:noFill/>
        </p:spPr>
        <p:txBody>
          <a:bodyPr/>
          <a:lstStyle/>
          <a:p>
            <a:fld id="{96FBD26E-F500-4D07-A66D-F00C10CF5E2B}" type="slidenum">
              <a:rPr lang="en-US" smtClean="0">
                <a:latin typeface="Palatino Linotype" pitchFamily="18" charset="0"/>
              </a:rPr>
              <a:pPr/>
              <a:t>12</a:t>
            </a:fld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09600" y="154672"/>
            <a:ext cx="10972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Some Suggestions for Job Search and Interviews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30648" y="763881"/>
            <a:ext cx="109728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6D8359A-B913-D141-A3B7-1EA68680B7BB}"/>
              </a:ext>
            </a:extLst>
          </p:cNvPr>
          <p:cNvSpPr txBox="1">
            <a:spLocks/>
          </p:cNvSpPr>
          <p:nvPr/>
        </p:nvSpPr>
        <p:spPr>
          <a:xfrm>
            <a:off x="735715" y="846590"/>
            <a:ext cx="5157787" cy="333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Do</a:t>
            </a:r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F722AB7-03D8-3A40-B59D-A81CD267B17E}"/>
              </a:ext>
            </a:extLst>
          </p:cNvPr>
          <p:cNvSpPr txBox="1">
            <a:spLocks/>
          </p:cNvSpPr>
          <p:nvPr/>
        </p:nvSpPr>
        <p:spPr>
          <a:xfrm>
            <a:off x="6298499" y="939495"/>
            <a:ext cx="5157787" cy="381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Don’t</a:t>
            </a:r>
            <a:endParaRPr lang="en-US" sz="16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A0BF1-B2F1-2E4B-BEAA-8C79B1B8C6CC}"/>
              </a:ext>
            </a:extLst>
          </p:cNvPr>
          <p:cNvSpPr/>
          <p:nvPr/>
        </p:nvSpPr>
        <p:spPr>
          <a:xfrm>
            <a:off x="369497" y="1258873"/>
            <a:ext cx="5468504" cy="15226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1. Research on schools and people who will be interviewing you.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2. Explain clearly how your background is aligned with the requirements of the job posting and school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A6CF4-C17A-A341-B3B7-91AB885948A3}"/>
              </a:ext>
            </a:extLst>
          </p:cNvPr>
          <p:cNvSpPr/>
          <p:nvPr/>
        </p:nvSpPr>
        <p:spPr>
          <a:xfrm>
            <a:off x="6298499" y="1258873"/>
            <a:ext cx="5705009" cy="1830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1. Focus on only one person in the interview (when multiple people are present).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2. Bluff—if you don’t have the answer, say that you’ll get back to the person.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3. Forget to send a personal thank you note within 24 hours to each person in the interview.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EBA625-3447-924C-B890-D69B95E3B84C}"/>
              </a:ext>
            </a:extLst>
          </p:cNvPr>
          <p:cNvSpPr/>
          <p:nvPr/>
        </p:nvSpPr>
        <p:spPr>
          <a:xfrm>
            <a:off x="424997" y="3226656"/>
            <a:ext cx="5468504" cy="205765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4. Remember the fit is the most important criteria.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5. Show your enthusiasm about the school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6. Find and connect with the faculty who can be a champion for you.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7. Eye contact to everyone is important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B6426-D9C2-DD41-AEB2-0324AEBB7F95}"/>
              </a:ext>
            </a:extLst>
          </p:cNvPr>
          <p:cNvSpPr/>
          <p:nvPr/>
        </p:nvSpPr>
        <p:spPr>
          <a:xfrm>
            <a:off x="6298499" y="3226656"/>
            <a:ext cx="5705009" cy="205765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4. Don’t present too many things. Focus on one research in depth, while you can briefly show research portfolio.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5. Don’t show that the interviewing school is just one of schools I apply for.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6. Don’t try to find an argument against questions you are not certain to answer.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17171-2D27-1444-AEFE-9C5A048368BA}"/>
              </a:ext>
            </a:extLst>
          </p:cNvPr>
          <p:cNvSpPr/>
          <p:nvPr/>
        </p:nvSpPr>
        <p:spPr>
          <a:xfrm>
            <a:off x="480498" y="5536668"/>
            <a:ext cx="5357503" cy="704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8. Ask friends to help with mock interviews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9. Customize cover letters for schools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D1E08-72A7-3A46-B198-1CAF2A05AF8E}"/>
              </a:ext>
            </a:extLst>
          </p:cNvPr>
          <p:cNvSpPr/>
          <p:nvPr/>
        </p:nvSpPr>
        <p:spPr>
          <a:xfrm>
            <a:off x="6298498" y="5526858"/>
            <a:ext cx="5705009" cy="92333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7. Use your smartphone as a watch during interviews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8. Forget to ask the interview process timeline</a:t>
            </a:r>
          </a:p>
        </p:txBody>
      </p:sp>
    </p:spTree>
    <p:extLst>
      <p:ext uri="{BB962C8B-B14F-4D97-AF65-F5344CB8AC3E}">
        <p14:creationId xmlns:p14="http://schemas.microsoft.com/office/powerpoint/2010/main" val="29870310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3F58D9-689F-4941-8BD2-4563914D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2" y="1863498"/>
            <a:ext cx="6302375" cy="40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8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588C-DBE9-F14A-AEAB-3E570C54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69" y="-113699"/>
            <a:ext cx="10515600" cy="1325563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Palatino Linotype" pitchFamily="18" charset="0"/>
                <a:ea typeface="+mn-ea"/>
                <a:cs typeface="+mn-cs"/>
              </a:rPr>
              <a:t>My Background: Yazhen (Sophie) Xiao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FA9988-38A3-C743-8AD4-86E5FEBC5D34}"/>
              </a:ext>
            </a:extLst>
          </p:cNvPr>
          <p:cNvCxnSpPr/>
          <p:nvPr/>
        </p:nvCxnSpPr>
        <p:spPr>
          <a:xfrm>
            <a:off x="630648" y="763881"/>
            <a:ext cx="109728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CDE54E-DA91-B845-BDBD-865DEF84826D}"/>
              </a:ext>
            </a:extLst>
          </p:cNvPr>
          <p:cNvGrpSpPr/>
          <p:nvPr/>
        </p:nvGrpSpPr>
        <p:grpSpPr>
          <a:xfrm>
            <a:off x="133539" y="1118242"/>
            <a:ext cx="4328291" cy="4719482"/>
            <a:chOff x="133539" y="1118242"/>
            <a:chExt cx="4328291" cy="47194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9FFFDB-D130-BD41-8754-8F1495016687}"/>
                </a:ext>
              </a:extLst>
            </p:cNvPr>
            <p:cNvGrpSpPr/>
            <p:nvPr/>
          </p:nvGrpSpPr>
          <p:grpSpPr>
            <a:xfrm>
              <a:off x="133539" y="1641462"/>
              <a:ext cx="4328291" cy="4196262"/>
              <a:chOff x="133539" y="1592479"/>
              <a:chExt cx="4328291" cy="419626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370EDED-CAD5-9248-B581-FE7A03C32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39" y="1617847"/>
                <a:ext cx="1813072" cy="181983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1485596-3457-904B-B7C8-2D5A0BCBB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1328" y="1592479"/>
                <a:ext cx="2060374" cy="206037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15A3CCD-576A-414C-BEA8-2F9B21C0A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804" y="3958025"/>
                <a:ext cx="1607012" cy="160701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F8D8C4-FBCD-394B-AB91-23C075EAA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6611" y="4108493"/>
                <a:ext cx="2515219" cy="1680248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C85C58-5C1C-C74D-814C-3027CFB5C1EA}"/>
                </a:ext>
              </a:extLst>
            </p:cNvPr>
            <p:cNvSpPr txBox="1"/>
            <p:nvPr/>
          </p:nvSpPr>
          <p:spPr>
            <a:xfrm>
              <a:off x="786798" y="1118242"/>
              <a:ext cx="3631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Education 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07C457-2D55-6446-88B4-C5B53A421495}"/>
              </a:ext>
            </a:extLst>
          </p:cNvPr>
          <p:cNvCxnSpPr>
            <a:cxnSpLocks/>
          </p:cNvCxnSpPr>
          <p:nvPr/>
        </p:nvCxnSpPr>
        <p:spPr>
          <a:xfrm>
            <a:off x="4715695" y="877581"/>
            <a:ext cx="0" cy="5980419"/>
          </a:xfrm>
          <a:prstGeom prst="line">
            <a:avLst/>
          </a:prstGeom>
          <a:ln cmpd="dbl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C848712-B035-A347-A989-BA011946D3BC}"/>
              </a:ext>
            </a:extLst>
          </p:cNvPr>
          <p:cNvSpPr txBox="1"/>
          <p:nvPr/>
        </p:nvSpPr>
        <p:spPr>
          <a:xfrm>
            <a:off x="4838209" y="1997533"/>
            <a:ext cx="3631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Consumer adoption of (new)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Firm NPD strategy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46F657-B370-104F-B3EA-32E8278C714F}"/>
              </a:ext>
            </a:extLst>
          </p:cNvPr>
          <p:cNvSpPr txBox="1"/>
          <p:nvPr/>
        </p:nvSpPr>
        <p:spPr>
          <a:xfrm>
            <a:off x="4915266" y="1211864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Research Interests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2DF77-7E59-FB41-A25A-4A5B064B6575}"/>
              </a:ext>
            </a:extLst>
          </p:cNvPr>
          <p:cNvSpPr txBox="1"/>
          <p:nvPr/>
        </p:nvSpPr>
        <p:spPr>
          <a:xfrm>
            <a:off x="4963994" y="4280563"/>
            <a:ext cx="363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Publications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JAMS, JPIM, JSR, JBE, JBR, IMM, IMR, RMR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7FE73F-A84A-4343-894E-D744CFB1651C}"/>
              </a:ext>
            </a:extLst>
          </p:cNvPr>
          <p:cNvCxnSpPr>
            <a:cxnSpLocks/>
          </p:cNvCxnSpPr>
          <p:nvPr/>
        </p:nvCxnSpPr>
        <p:spPr>
          <a:xfrm>
            <a:off x="8689931" y="835035"/>
            <a:ext cx="0" cy="5980419"/>
          </a:xfrm>
          <a:prstGeom prst="line">
            <a:avLst/>
          </a:prstGeom>
          <a:ln cmpd="dbl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43354-862C-C545-A490-E05A4B4B2CFB}"/>
              </a:ext>
            </a:extLst>
          </p:cNvPr>
          <p:cNvGrpSpPr/>
          <p:nvPr/>
        </p:nvGrpSpPr>
        <p:grpSpPr>
          <a:xfrm>
            <a:off x="8734983" y="1215634"/>
            <a:ext cx="3631842" cy="5003921"/>
            <a:chOff x="8734983" y="1215634"/>
            <a:chExt cx="3631842" cy="50039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9F8C7B-A5BA-2146-AA91-A6E886301E85}"/>
                </a:ext>
              </a:extLst>
            </p:cNvPr>
            <p:cNvSpPr txBox="1"/>
            <p:nvPr/>
          </p:nvSpPr>
          <p:spPr>
            <a:xfrm>
              <a:off x="8734983" y="1215634"/>
              <a:ext cx="3631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Services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1EBD84-C485-3D43-958C-1421A62DBE54}"/>
                </a:ext>
              </a:extLst>
            </p:cNvPr>
            <p:cNvSpPr txBox="1"/>
            <p:nvPr/>
          </p:nvSpPr>
          <p:spPr>
            <a:xfrm>
              <a:off x="8784027" y="1996175"/>
              <a:ext cx="34079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Academic</a:t>
              </a:r>
              <a:r>
                <a:rPr lang="en-US" sz="2400" dirty="0"/>
                <a:t>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Ad-hoc journal reviewers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Doctoral dissertation committees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35104F-2C41-854A-9312-7DBBE6C86319}"/>
                </a:ext>
              </a:extLst>
            </p:cNvPr>
            <p:cNvSpPr txBox="1"/>
            <p:nvPr/>
          </p:nvSpPr>
          <p:spPr>
            <a:xfrm>
              <a:off x="8909815" y="4280563"/>
              <a:ext cx="32821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Professional</a:t>
              </a:r>
              <a:r>
                <a:rPr lang="en-US" sz="2400" dirty="0"/>
                <a:t>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Chair of PDMA’s China Marketing &amp; Exam Maintenance Sub-committee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82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224" y="6488870"/>
            <a:ext cx="2743200" cy="365125"/>
          </a:xfrm>
          <a:noFill/>
        </p:spPr>
        <p:txBody>
          <a:bodyPr/>
          <a:lstStyle/>
          <a:p>
            <a:fld id="{96FBD26E-F500-4D07-A66D-F00C10CF5E2B}" type="slidenum">
              <a:rPr lang="en-US" smtClean="0">
                <a:latin typeface="Palatino Linotype" pitchFamily="18" charset="0"/>
              </a:rPr>
              <a:pPr/>
              <a:t>3</a:t>
            </a:fld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09600" y="154672"/>
            <a:ext cx="10972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Palatino Linotype" pitchFamily="18" charset="0"/>
              </a:rPr>
              <a:t>My Background: Subin Im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30648" y="763881"/>
            <a:ext cx="109728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576" y="6488870"/>
            <a:ext cx="12158848" cy="3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" y="992273"/>
            <a:ext cx="2839166" cy="1442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38" y="969038"/>
            <a:ext cx="3333750" cy="1695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01" y="1305681"/>
            <a:ext cx="3777492" cy="1152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" y="2604711"/>
            <a:ext cx="2225842" cy="14736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62" y="2774975"/>
            <a:ext cx="4010295" cy="1048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992273"/>
            <a:ext cx="2839166" cy="14421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" y="1144673"/>
            <a:ext cx="2839166" cy="14421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74" y="2584456"/>
            <a:ext cx="2839166" cy="14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254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/>
                </a:solidFill>
                <a:latin typeface="Palatino Linotype" pitchFamily="18" charset="0"/>
              </a:rPr>
              <a:t>Short Bio: Subin Im</a:t>
            </a:r>
            <a:br>
              <a:rPr lang="en-US" b="1" dirty="0">
                <a:solidFill>
                  <a:schemeClr val="accent5"/>
                </a:solidFill>
                <a:latin typeface="Palatino Linotyp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8612"/>
            <a:ext cx="10832432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Research Interests: </a:t>
            </a:r>
          </a:p>
          <a:p>
            <a:pPr lvl="1"/>
            <a:r>
              <a:rPr lang="en-US" dirty="0"/>
              <a:t>(Primary) Organizational aspects of innovation, creativity and innovation, new product development for marketing strategy, </a:t>
            </a:r>
          </a:p>
          <a:p>
            <a:pPr lvl="1"/>
            <a:r>
              <a:rPr lang="en-US" dirty="0"/>
              <a:t>(Secondary) Research methodology using multivariate statistical techniques and SEM.</a:t>
            </a:r>
          </a:p>
          <a:p>
            <a:r>
              <a:rPr lang="en-US" dirty="0"/>
              <a:t>Publications: </a:t>
            </a:r>
          </a:p>
          <a:p>
            <a:pPr lvl="1"/>
            <a:r>
              <a:rPr lang="en-US" i="1" dirty="0"/>
              <a:t>Journal of Marketing, Strategic Management Journal, Journal of the Academy of Marketing Science , Journal of Product Innovation Management(5), International Journal of Research in Marketing, Journal of International Marketing, </a:t>
            </a:r>
            <a:r>
              <a:rPr lang="en-US" dirty="0"/>
              <a:t>and </a:t>
            </a:r>
            <a:r>
              <a:rPr lang="en-US" i="1" dirty="0"/>
              <a:t>Journal of Business Research, </a:t>
            </a:r>
            <a:r>
              <a:rPr lang="en-US" dirty="0"/>
              <a:t>and </a:t>
            </a:r>
            <a:r>
              <a:rPr lang="en-US" i="1" dirty="0"/>
              <a:t>Psychological Reports among others. </a:t>
            </a:r>
          </a:p>
          <a:p>
            <a:r>
              <a:rPr lang="en-US" dirty="0"/>
              <a:t>Academic Services: </a:t>
            </a:r>
          </a:p>
          <a:p>
            <a:pPr lvl="1"/>
            <a:r>
              <a:rPr lang="en-US" dirty="0"/>
              <a:t>(Serving) Editorial Boards </a:t>
            </a:r>
            <a:r>
              <a:rPr lang="en-US" i="1" dirty="0"/>
              <a:t>at JPIM and JBR, (Served) Editorial Boards at JAMS</a:t>
            </a:r>
          </a:p>
          <a:p>
            <a:pPr lvl="1"/>
            <a:r>
              <a:rPr lang="en-US" dirty="0"/>
              <a:t>Conference Track Chairs for PDMA, AMS, and AMA, Conference Co-chair for 2021’ Winter AMA</a:t>
            </a:r>
          </a:p>
          <a:p>
            <a:pPr lvl="1"/>
            <a:r>
              <a:rPr lang="en-US" dirty="0"/>
              <a:t>(Served) An Associate Dean of MBA Programs at Yonsei School of Business</a:t>
            </a:r>
            <a:r>
              <a:rPr lang="en-US" i="1" dirty="0"/>
              <a:t>.  </a:t>
            </a:r>
            <a:r>
              <a:rPr lang="en-US" dirty="0"/>
              <a:t>  </a:t>
            </a:r>
          </a:p>
          <a:p>
            <a:r>
              <a:rPr lang="en-US" dirty="0"/>
              <a:t>Professional Experience  </a:t>
            </a:r>
          </a:p>
          <a:p>
            <a:pPr lvl="1"/>
            <a:r>
              <a:rPr lang="en-US" dirty="0"/>
              <a:t>A market researcher at the Hynix Semiconductor Inc. in Korea</a:t>
            </a:r>
          </a:p>
          <a:p>
            <a:pPr lvl="1"/>
            <a:r>
              <a:rPr lang="en-US" dirty="0"/>
              <a:t>An international banking officer at California banks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75C7C0-ACB5-374B-8E98-A4CB889C7E72}"/>
              </a:ext>
            </a:extLst>
          </p:cNvPr>
          <p:cNvCxnSpPr/>
          <p:nvPr/>
        </p:nvCxnSpPr>
        <p:spPr>
          <a:xfrm>
            <a:off x="630648" y="973949"/>
            <a:ext cx="109728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6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224" y="6488870"/>
            <a:ext cx="2743200" cy="365125"/>
          </a:xfrm>
          <a:noFill/>
        </p:spPr>
        <p:txBody>
          <a:bodyPr/>
          <a:lstStyle/>
          <a:p>
            <a:fld id="{96FBD26E-F500-4D07-A66D-F00C10CF5E2B}" type="slidenum">
              <a:rPr lang="en-US" smtClean="0">
                <a:latin typeface="Palatino Linotype" pitchFamily="18" charset="0"/>
              </a:rPr>
              <a:pPr/>
              <a:t>5</a:t>
            </a:fld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09600" y="154672"/>
            <a:ext cx="10972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My Background: Neeraj Bharadwaj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30648" y="763881"/>
            <a:ext cx="109728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17102"/>
              </p:ext>
            </p:extLst>
          </p:nvPr>
        </p:nvGraphicFramePr>
        <p:xfrm>
          <a:off x="4238809" y="1247866"/>
          <a:ext cx="99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Picture" r:id="rId4" imgW="1762923" imgH="1133981" progId="Word.Picture.8">
                  <p:embed/>
                </p:oleObj>
              </mc:Choice>
              <mc:Fallback>
                <p:oleObj name="Picture" r:id="rId4" imgW="1762923" imgH="1133981" progId="Word.Picture.8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09" y="1247866"/>
                        <a:ext cx="990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5248" y="1206302"/>
            <a:ext cx="685801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AE1F534-10BD-5F46-8D86-C38770F4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4" y="2314072"/>
            <a:ext cx="12039596" cy="447891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Research Interest: </a:t>
            </a:r>
          </a:p>
          <a:p>
            <a:pPr lvl="1"/>
            <a:r>
              <a:rPr lang="en-US" sz="2200" dirty="0"/>
              <a:t>Understanding the financial performance implications of strategic (corporate-level) marketing decisions </a:t>
            </a:r>
          </a:p>
          <a:p>
            <a:pPr lvl="1"/>
            <a:r>
              <a:rPr lang="en-US" sz="2200" dirty="0"/>
              <a:t>Topics include: marketing &amp; innovation representation in the C-suite; innovation in data-rich environments; evaluating structured and unstructured data to enhance sales pitch effectiveness; and branding &amp; sustainability. </a:t>
            </a:r>
          </a:p>
          <a:p>
            <a:r>
              <a:rPr lang="en-US" sz="2600" dirty="0"/>
              <a:t>Publications: </a:t>
            </a:r>
          </a:p>
          <a:p>
            <a:pPr lvl="1"/>
            <a:r>
              <a:rPr lang="en-US" sz="2200" i="1" dirty="0"/>
              <a:t>Journal of Marketing, Journal of the Academy of Marketing Science, International Journal of Research  in Marketing, Journal of Retailing, Journal of Product Innovation Management….</a:t>
            </a:r>
          </a:p>
          <a:p>
            <a:r>
              <a:rPr lang="en-US" sz="2600" dirty="0"/>
              <a:t>Academic Service: </a:t>
            </a:r>
          </a:p>
          <a:p>
            <a:pPr lvl="1"/>
            <a:r>
              <a:rPr lang="en-US" sz="2200" dirty="0"/>
              <a:t>Editorial Board Member at </a:t>
            </a:r>
            <a:r>
              <a:rPr lang="en-US" sz="2200" i="1" dirty="0"/>
              <a:t>JAMS and JPIM</a:t>
            </a:r>
            <a:r>
              <a:rPr lang="en-US" sz="2200" dirty="0"/>
              <a:t>;</a:t>
            </a:r>
            <a:r>
              <a:rPr lang="en-US" sz="2200" i="1" dirty="0"/>
              <a:t> </a:t>
            </a:r>
            <a:r>
              <a:rPr lang="en-US" sz="2200" dirty="0"/>
              <a:t>ad hoc reviewer at </a:t>
            </a:r>
            <a:r>
              <a:rPr lang="en-US" sz="2200" i="1" dirty="0"/>
              <a:t>JM, IJRM, JR….</a:t>
            </a:r>
          </a:p>
          <a:p>
            <a:pPr lvl="1"/>
            <a:r>
              <a:rPr lang="en-US" sz="2200" dirty="0"/>
              <a:t>Guest Co-Editor, </a:t>
            </a:r>
            <a:r>
              <a:rPr lang="en-US" sz="2200" i="1" dirty="0"/>
              <a:t>JPIM </a:t>
            </a:r>
            <a:r>
              <a:rPr lang="en-US" sz="2200" dirty="0"/>
              <a:t>Special Issue “Innovation in Data-Rich Environments” (September 2017) </a:t>
            </a:r>
          </a:p>
          <a:p>
            <a:pPr lvl="1"/>
            <a:r>
              <a:rPr lang="en-US" sz="2200" dirty="0"/>
              <a:t>Chair and Organizer, “Marketing Strategy Meets Wall Street V” (August 2017) </a:t>
            </a:r>
          </a:p>
          <a:p>
            <a:pPr lvl="1"/>
            <a:r>
              <a:rPr lang="en-US" sz="2200" dirty="0"/>
              <a:t>Organizer, “Marketing Strategy Meets Wall Street VI” (June 2019)</a:t>
            </a:r>
          </a:p>
        </p:txBody>
      </p:sp>
      <p:pic>
        <p:nvPicPr>
          <p:cNvPr id="22" name="Picture 2" descr="https://www.nshmba.org/resource/resmgr/university_partnership_program/univof_chicago_logo.jpg">
            <a:extLst>
              <a:ext uri="{FF2B5EF4-FFF2-40B4-BE49-F238E27FC236}">
                <a16:creationId xmlns:a16="http://schemas.microsoft.com/office/drawing/2014/main" id="{4B2952D4-4CF3-9343-956B-21CF7242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71" y="1247866"/>
            <a:ext cx="1924336" cy="7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3F8F23-F37C-A44E-82D5-404DDEFACD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25" y="1092604"/>
            <a:ext cx="1815260" cy="9723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B77D8C-6F28-F246-8FA3-39A3EDFE3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0" y="903087"/>
            <a:ext cx="1732656" cy="11160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606DA4-F19F-864C-AB50-AC6CBB9E02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06" y="1000802"/>
            <a:ext cx="1137749" cy="100673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FA529D-25CE-6642-8E8B-7221F0DAC4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41" y="929975"/>
            <a:ext cx="1631549" cy="10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80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224" y="6488870"/>
            <a:ext cx="2743200" cy="365125"/>
          </a:xfrm>
          <a:noFill/>
        </p:spPr>
        <p:txBody>
          <a:bodyPr/>
          <a:lstStyle/>
          <a:p>
            <a:fld id="{96FBD26E-F500-4D07-A66D-F00C10CF5E2B}" type="slidenum">
              <a:rPr lang="en-US" smtClean="0">
                <a:latin typeface="Palatino Linotype" pitchFamily="18" charset="0"/>
              </a:rPr>
              <a:pPr/>
              <a:t>6</a:t>
            </a:fld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09600" y="154672"/>
            <a:ext cx="10972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Some Suggestions for Research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30648" y="763881"/>
            <a:ext cx="109728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6D8359A-B913-D141-A3B7-1EA68680B7BB}"/>
              </a:ext>
            </a:extLst>
          </p:cNvPr>
          <p:cNvSpPr txBox="1">
            <a:spLocks/>
          </p:cNvSpPr>
          <p:nvPr/>
        </p:nvSpPr>
        <p:spPr>
          <a:xfrm>
            <a:off x="1451928" y="842054"/>
            <a:ext cx="3533613" cy="350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Do</a:t>
            </a:r>
          </a:p>
          <a:p>
            <a:pPr lvl="1" algn="ctr"/>
            <a:endParaRPr lang="en-US" sz="1800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lvl="1" algn="ctr"/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1" algn="ctr"/>
            <a:endParaRPr lang="en-US" sz="1800" dirty="0">
              <a:latin typeface="Palatino Linotype" panose="02040502050505030304" pitchFamily="18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F722AB7-03D8-3A40-B59D-A81CD267B17E}"/>
              </a:ext>
            </a:extLst>
          </p:cNvPr>
          <p:cNvSpPr txBox="1">
            <a:spLocks/>
          </p:cNvSpPr>
          <p:nvPr/>
        </p:nvSpPr>
        <p:spPr>
          <a:xfrm>
            <a:off x="7051729" y="861454"/>
            <a:ext cx="4193797" cy="303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Don’t</a:t>
            </a:r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662D2-609D-E74C-9566-69F8E57B3C10}"/>
              </a:ext>
            </a:extLst>
          </p:cNvPr>
          <p:cNvSpPr/>
          <p:nvPr/>
        </p:nvSpPr>
        <p:spPr>
          <a:xfrm>
            <a:off x="108488" y="1242935"/>
            <a:ext cx="6220495" cy="14568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1. Have a clear research identity (BIG)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2. Prioritize based on importance to you and the field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3. Embrace a Janus-face </a:t>
            </a:r>
          </a:p>
          <a:p>
            <a:pPr marL="635000" lvl="1" indent="-17780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4. Fully grasp the literature to which you wish to contribute.</a:t>
            </a:r>
          </a:p>
        </p:txBody>
      </p:sp>
    </p:spTree>
    <p:extLst>
      <p:ext uri="{BB962C8B-B14F-4D97-AF65-F5344CB8AC3E}">
        <p14:creationId xmlns:p14="http://schemas.microsoft.com/office/powerpoint/2010/main" val="26715743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20F31-E20D-9B4A-A5E5-7C759BBC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058"/>
            <a:ext cx="12192000" cy="4357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258B2-18B1-CA41-A93E-2C28F5253ABE}"/>
              </a:ext>
            </a:extLst>
          </p:cNvPr>
          <p:cNvSpPr txBox="1"/>
          <p:nvPr/>
        </p:nvSpPr>
        <p:spPr>
          <a:xfrm>
            <a:off x="2870792" y="6464968"/>
            <a:ext cx="633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Michel </a:t>
            </a:r>
            <a:r>
              <a:rPr lang="en-US" b="1" dirty="0" err="1"/>
              <a:t>Ballings</a:t>
            </a:r>
            <a:r>
              <a:rPr lang="en-US" b="1" dirty="0"/>
              <a:t>, Heath McCullough, and Neeraj Bharadwaj</a:t>
            </a:r>
          </a:p>
        </p:txBody>
      </p:sp>
    </p:spTree>
    <p:extLst>
      <p:ext uri="{BB962C8B-B14F-4D97-AF65-F5344CB8AC3E}">
        <p14:creationId xmlns:p14="http://schemas.microsoft.com/office/powerpoint/2010/main" val="91850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143EC-409A-4E48-B471-2A9DAC7F0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30" y="0"/>
            <a:ext cx="98803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E576A-96C3-3542-AB6D-42BACBAFFF73}"/>
              </a:ext>
            </a:extLst>
          </p:cNvPr>
          <p:cNvSpPr txBox="1"/>
          <p:nvPr/>
        </p:nvSpPr>
        <p:spPr>
          <a:xfrm>
            <a:off x="5037221" y="646496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John </a:t>
            </a:r>
            <a:r>
              <a:rPr lang="en-US" b="1" dirty="0" err="1"/>
              <a:t>Gaski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971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224" y="6488870"/>
            <a:ext cx="2743200" cy="365125"/>
          </a:xfrm>
          <a:noFill/>
        </p:spPr>
        <p:txBody>
          <a:bodyPr/>
          <a:lstStyle/>
          <a:p>
            <a:fld id="{96FBD26E-F500-4D07-A66D-F00C10CF5E2B}" type="slidenum">
              <a:rPr lang="en-US" smtClean="0">
                <a:latin typeface="Palatino Linotype" pitchFamily="18" charset="0"/>
              </a:rPr>
              <a:pPr/>
              <a:t>9</a:t>
            </a:fld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609600" y="154672"/>
            <a:ext cx="10972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Some Suggestions for Research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30648" y="763881"/>
            <a:ext cx="1097280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6D8359A-B913-D141-A3B7-1EA68680B7BB}"/>
              </a:ext>
            </a:extLst>
          </p:cNvPr>
          <p:cNvSpPr txBox="1">
            <a:spLocks/>
          </p:cNvSpPr>
          <p:nvPr/>
        </p:nvSpPr>
        <p:spPr>
          <a:xfrm>
            <a:off x="1451928" y="842054"/>
            <a:ext cx="3533613" cy="350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Do</a:t>
            </a:r>
          </a:p>
          <a:p>
            <a:pPr lvl="1" algn="ctr"/>
            <a:endParaRPr lang="en-US" sz="1800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lvl="1" algn="ctr"/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1" algn="ctr"/>
            <a:endParaRPr lang="en-US" sz="1800" dirty="0">
              <a:latin typeface="Palatino Linotype" panose="02040502050505030304" pitchFamily="18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F722AB7-03D8-3A40-B59D-A81CD267B17E}"/>
              </a:ext>
            </a:extLst>
          </p:cNvPr>
          <p:cNvSpPr txBox="1">
            <a:spLocks/>
          </p:cNvSpPr>
          <p:nvPr/>
        </p:nvSpPr>
        <p:spPr>
          <a:xfrm>
            <a:off x="7051729" y="861454"/>
            <a:ext cx="4193797" cy="303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Palatino Linotype" panose="02040502050505030304" pitchFamily="18" charset="0"/>
              </a:rPr>
              <a:t>Don’t</a:t>
            </a:r>
            <a:endParaRPr lang="en-US" sz="1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662D2-609D-E74C-9566-69F8E57B3C10}"/>
              </a:ext>
            </a:extLst>
          </p:cNvPr>
          <p:cNvSpPr/>
          <p:nvPr/>
        </p:nvSpPr>
        <p:spPr>
          <a:xfrm>
            <a:off x="108488" y="1242935"/>
            <a:ext cx="6220495" cy="14568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1. Have a clear research identity (BIG)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2. Prioritize based on importance to you and the field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3. Embrace a Janus-face </a:t>
            </a:r>
          </a:p>
          <a:p>
            <a:pPr marL="635000" lvl="1" indent="-17780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4. Fully grasp the literature to which you wish to contribute.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7808F-8FF7-1748-8551-B06A24FDAA7B}"/>
              </a:ext>
            </a:extLst>
          </p:cNvPr>
          <p:cNvSpPr/>
          <p:nvPr/>
        </p:nvSpPr>
        <p:spPr>
          <a:xfrm>
            <a:off x="108488" y="2835355"/>
            <a:ext cx="6220495" cy="25940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5. Have research project portfolio in all different stages of research from incubation to close to publication.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6. Network through conferences, seminars even thorough interviews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7. Must be good at least one thing (writing, research method, or connecting).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8. Serve for academic community as an opportunity to collaborate with others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9. Specify the R&amp;R earlier with coauthors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91FFE-C134-FB46-AEFD-F6B80431C811}"/>
              </a:ext>
            </a:extLst>
          </p:cNvPr>
          <p:cNvSpPr/>
          <p:nvPr/>
        </p:nvSpPr>
        <p:spPr>
          <a:xfrm>
            <a:off x="96585" y="5657685"/>
            <a:ext cx="6220495" cy="10137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10. Invest time in dissertation design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11. Work with different co-authors for research projects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C6683-E823-E942-9E23-4EE3CB8034D6}"/>
              </a:ext>
            </a:extLst>
          </p:cNvPr>
          <p:cNvSpPr/>
          <p:nvPr/>
        </p:nvSpPr>
        <p:spPr>
          <a:xfrm>
            <a:off x="6628208" y="1245275"/>
            <a:ext cx="5455304" cy="14545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1. Engage in inter-disciplinary research right away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2. Continue to hold on to pet projects that the market doesn’t want!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5FE46-B919-CC4A-B781-2EBA7E437F21}"/>
              </a:ext>
            </a:extLst>
          </p:cNvPr>
          <p:cNvSpPr/>
          <p:nvPr/>
        </p:nvSpPr>
        <p:spPr>
          <a:xfrm>
            <a:off x="6628208" y="2856780"/>
            <a:ext cx="5455304" cy="25726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3. Don’t rely on what potential collaborators did before, but what they are doing now.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4. Don’t stretch too thin for topics of research and journals to pursue.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5. Don’t rely too much on coauthors (especially senior faculty/advisors).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6. Don’t ignore any of reviewer’s points.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7. Don’t delay submission of  revisions.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3E1E2-9E67-4E4B-9833-1C0E0D1EF380}"/>
              </a:ext>
            </a:extLst>
          </p:cNvPr>
          <p:cNvSpPr/>
          <p:nvPr/>
        </p:nvSpPr>
        <p:spPr>
          <a:xfrm>
            <a:off x="6628208" y="5657685"/>
            <a:ext cx="5455304" cy="10137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8.   Hold a manuscript too long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Palatino Linotype" panose="02040502050505030304" pitchFamily="18" charset="0"/>
              </a:rPr>
              <a:t>9.   Lock-in a project that does not help your research pipeline</a:t>
            </a:r>
          </a:p>
        </p:txBody>
      </p:sp>
    </p:spTree>
    <p:extLst>
      <p:ext uri="{BB962C8B-B14F-4D97-AF65-F5344CB8AC3E}">
        <p14:creationId xmlns:p14="http://schemas.microsoft.com/office/powerpoint/2010/main" val="2325291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4968</TotalTime>
  <Words>1362</Words>
  <Application>Microsoft Macintosh PowerPoint</Application>
  <PresentationFormat>Widescreen</PresentationFormat>
  <Paragraphs>171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Avenir Book</vt:lpstr>
      <vt:lpstr>Avenir Heavy</vt:lpstr>
      <vt:lpstr>Calibri</vt:lpstr>
      <vt:lpstr>Calibri Light</vt:lpstr>
      <vt:lpstr>Palatino Linotype</vt:lpstr>
      <vt:lpstr>Office Theme</vt:lpstr>
      <vt:lpstr>Picture</vt:lpstr>
      <vt:lpstr>   Career Perspectives Panel</vt:lpstr>
      <vt:lpstr>My Background: Yazhen (Sophie) Xiao</vt:lpstr>
      <vt:lpstr>PowerPoint Presentation</vt:lpstr>
      <vt:lpstr>Short Bio: Subin Im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98</cp:revision>
  <dcterms:created xsi:type="dcterms:W3CDTF">2019-06-30T21:56:15Z</dcterms:created>
  <dcterms:modified xsi:type="dcterms:W3CDTF">2019-08-07T04:33:13Z</dcterms:modified>
</cp:coreProperties>
</file>