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498" r:id="rId3"/>
    <p:sldId id="301" r:id="rId4"/>
    <p:sldId id="511" r:id="rId5"/>
    <p:sldId id="512" r:id="rId6"/>
    <p:sldId id="516" r:id="rId7"/>
    <p:sldId id="514" r:id="rId8"/>
    <p:sldId id="522" r:id="rId9"/>
    <p:sldId id="523" r:id="rId10"/>
    <p:sldId id="270" r:id="rId11"/>
    <p:sldId id="266" r:id="rId12"/>
    <p:sldId id="518" r:id="rId13"/>
    <p:sldId id="515" r:id="rId14"/>
    <p:sldId id="524" r:id="rId15"/>
    <p:sldId id="513" r:id="rId16"/>
    <p:sldId id="502" r:id="rId17"/>
    <p:sldId id="508" r:id="rId18"/>
    <p:sldId id="519" r:id="rId19"/>
    <p:sldId id="491" r:id="rId20"/>
    <p:sldId id="489" r:id="rId21"/>
    <p:sldId id="520" r:id="rId22"/>
    <p:sldId id="490" r:id="rId23"/>
    <p:sldId id="521" r:id="rId24"/>
    <p:sldId id="504" r:id="rId25"/>
    <p:sldId id="295" r:id="rId26"/>
    <p:sldId id="483" r:id="rId27"/>
    <p:sldId id="476" r:id="rId28"/>
    <p:sldId id="477" r:id="rId29"/>
    <p:sldId id="517" r:id="rId30"/>
    <p:sldId id="478" r:id="rId31"/>
    <p:sldId id="479" r:id="rId32"/>
    <p:sldId id="375" r:id="rId33"/>
    <p:sldId id="525" r:id="rId34"/>
    <p:sldId id="496" r:id="rId35"/>
    <p:sldId id="374" r:id="rId36"/>
    <p:sldId id="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Noble" initials="CN" lastIdx="1" clrIdx="0">
    <p:extLst>
      <p:ext uri="{19B8F6BF-5375-455C-9EA6-DF929625EA0E}">
        <p15:presenceInfo xmlns:p15="http://schemas.microsoft.com/office/powerpoint/2012/main" userId="91b38d24e055b7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663300"/>
    <a:srgbClr val="FF9900"/>
    <a:srgbClr val="009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51" autoAdjust="0"/>
    <p:restoredTop sz="93750"/>
  </p:normalViewPr>
  <p:slideViewPr>
    <p:cSldViewPr snapToGrid="0">
      <p:cViewPr varScale="1">
        <p:scale>
          <a:sx n="107" d="100"/>
          <a:sy n="107" d="100"/>
        </p:scale>
        <p:origin x="192"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E95D3-7CEE-A948-A4D6-EE5CF4A52A7E}" type="doc">
      <dgm:prSet loTypeId="urn:microsoft.com/office/officeart/2009/layout/CirclePictureHierarchy" loCatId="" qsTypeId="urn:microsoft.com/office/officeart/2005/8/quickstyle/simple5" qsCatId="simple" csTypeId="urn:microsoft.com/office/officeart/2005/8/colors/accent1_2" csCatId="accent1" phldr="1"/>
      <dgm:spPr/>
      <dgm:t>
        <a:bodyPr/>
        <a:lstStyle/>
        <a:p>
          <a:endParaRPr lang="en-US"/>
        </a:p>
      </dgm:t>
    </dgm:pt>
    <dgm:pt modelId="{D6ECF95A-ECCC-194E-8AB7-EB755F3ECDB9}">
      <dgm:prSet phldrT="[Text]"/>
      <dgm:spPr/>
      <dgm:t>
        <a:bodyPr/>
        <a:lstStyle/>
        <a:p>
          <a:r>
            <a:rPr lang="en-US" dirty="0">
              <a:latin typeface="Century Gothic" panose="020B0502020202020204" pitchFamily="34" charset="0"/>
            </a:rPr>
            <a:t>Editors-in-Chief</a:t>
          </a:r>
        </a:p>
        <a:p>
          <a:r>
            <a:rPr lang="en-US" dirty="0">
              <a:latin typeface="Century Gothic" panose="020B0502020202020204" pitchFamily="34" charset="0"/>
            </a:rPr>
            <a:t>(Noble &amp; Spanjol)</a:t>
          </a:r>
        </a:p>
      </dgm:t>
    </dgm:pt>
    <dgm:pt modelId="{D173CB91-8E72-434C-9363-8C000B877D52}" type="parTrans" cxnId="{CCD869BB-F59E-9D4C-963D-03FB9F70F6F6}">
      <dgm:prSet/>
      <dgm:spPr/>
      <dgm:t>
        <a:bodyPr/>
        <a:lstStyle/>
        <a:p>
          <a:endParaRPr lang="en-US">
            <a:latin typeface="Century Gothic" panose="020B0502020202020204" pitchFamily="34" charset="0"/>
          </a:endParaRPr>
        </a:p>
      </dgm:t>
    </dgm:pt>
    <dgm:pt modelId="{4C4D4BB4-F89B-C640-BD78-5381A6181344}" type="sibTrans" cxnId="{CCD869BB-F59E-9D4C-963D-03FB9F70F6F6}">
      <dgm:prSet/>
      <dgm:spPr/>
      <dgm:t>
        <a:bodyPr/>
        <a:lstStyle/>
        <a:p>
          <a:endParaRPr lang="en-US">
            <a:latin typeface="Century Gothic" panose="020B0502020202020204" pitchFamily="34" charset="0"/>
          </a:endParaRPr>
        </a:p>
      </dgm:t>
    </dgm:pt>
    <dgm:pt modelId="{E39E5698-6970-2E4D-8885-BF25F2B9B774}">
      <dgm:prSet phldrT="[Text]"/>
      <dgm:spPr/>
      <dgm:t>
        <a:bodyPr/>
        <a:lstStyle/>
        <a:p>
          <a:r>
            <a:rPr lang="en-US" dirty="0">
              <a:latin typeface="Century Gothic" panose="020B0502020202020204" pitchFamily="34" charset="0"/>
            </a:rPr>
            <a:t>Associate Editors </a:t>
          </a:r>
        </a:p>
        <a:p>
          <a:r>
            <a:rPr lang="en-US" dirty="0">
              <a:latin typeface="Century Gothic" panose="020B0502020202020204" pitchFamily="34" charset="0"/>
            </a:rPr>
            <a:t>(16)</a:t>
          </a:r>
        </a:p>
      </dgm:t>
    </dgm:pt>
    <dgm:pt modelId="{98DAE43F-E8CD-7A4B-A17B-CD827AD5A3D4}" type="parTrans" cxnId="{CDABC22C-B9A7-5341-9023-9F3386E118E6}">
      <dgm:prSet/>
      <dgm:spPr/>
      <dgm:t>
        <a:bodyPr/>
        <a:lstStyle/>
        <a:p>
          <a:endParaRPr lang="en-US">
            <a:latin typeface="Century Gothic" panose="020B0502020202020204" pitchFamily="34" charset="0"/>
          </a:endParaRPr>
        </a:p>
      </dgm:t>
    </dgm:pt>
    <dgm:pt modelId="{98259E4A-3DC8-C04C-8EC0-A398C13827AD}" type="sibTrans" cxnId="{CDABC22C-B9A7-5341-9023-9F3386E118E6}">
      <dgm:prSet/>
      <dgm:spPr/>
      <dgm:t>
        <a:bodyPr/>
        <a:lstStyle/>
        <a:p>
          <a:endParaRPr lang="en-US">
            <a:latin typeface="Century Gothic" panose="020B0502020202020204" pitchFamily="34" charset="0"/>
          </a:endParaRPr>
        </a:p>
      </dgm:t>
    </dgm:pt>
    <dgm:pt modelId="{FB5A5E80-F64C-E740-BF4A-D3A2DC8FC182}">
      <dgm:prSet phldrT="[Text]"/>
      <dgm:spPr/>
      <dgm:t>
        <a:bodyPr/>
        <a:lstStyle/>
        <a:p>
          <a:r>
            <a:rPr lang="en-US" dirty="0">
              <a:latin typeface="Century Gothic" panose="020B0502020202020204" pitchFamily="34" charset="0"/>
            </a:rPr>
            <a:t>Editorial Review Board</a:t>
          </a:r>
        </a:p>
        <a:p>
          <a:r>
            <a:rPr lang="en-US" dirty="0">
              <a:latin typeface="Century Gothic" panose="020B0502020202020204" pitchFamily="34" charset="0"/>
            </a:rPr>
            <a:t>(93)</a:t>
          </a:r>
        </a:p>
      </dgm:t>
    </dgm:pt>
    <dgm:pt modelId="{71919206-7CFB-4A45-839E-5002A8C10092}" type="parTrans" cxnId="{736B2E7B-9A17-D446-9B26-AE7A61A5632B}">
      <dgm:prSet/>
      <dgm:spPr/>
      <dgm:t>
        <a:bodyPr/>
        <a:lstStyle/>
        <a:p>
          <a:endParaRPr lang="en-US">
            <a:latin typeface="Century Gothic" panose="020B0502020202020204" pitchFamily="34" charset="0"/>
          </a:endParaRPr>
        </a:p>
      </dgm:t>
    </dgm:pt>
    <dgm:pt modelId="{AF55DE5A-5B44-5B4A-A7FB-DEF92BDC086B}" type="sibTrans" cxnId="{736B2E7B-9A17-D446-9B26-AE7A61A5632B}">
      <dgm:prSet/>
      <dgm:spPr/>
      <dgm:t>
        <a:bodyPr/>
        <a:lstStyle/>
        <a:p>
          <a:endParaRPr lang="en-US">
            <a:latin typeface="Century Gothic" panose="020B0502020202020204" pitchFamily="34" charset="0"/>
          </a:endParaRPr>
        </a:p>
      </dgm:t>
    </dgm:pt>
    <dgm:pt modelId="{D65090E9-E002-E24A-86D3-7F9DB80CAF23}">
      <dgm:prSet phldrT="[Text]"/>
      <dgm:spPr/>
      <dgm:t>
        <a:bodyPr/>
        <a:lstStyle/>
        <a:p>
          <a:r>
            <a:rPr lang="en-US" dirty="0">
              <a:latin typeface="Century Gothic" panose="020B0502020202020204" pitchFamily="34" charset="0"/>
            </a:rPr>
            <a:t>Founding and Advising Editor </a:t>
          </a:r>
        </a:p>
        <a:p>
          <a:r>
            <a:rPr lang="en-US" dirty="0">
              <a:latin typeface="Century Gothic" panose="020B0502020202020204" pitchFamily="34" charset="0"/>
            </a:rPr>
            <a:t>(</a:t>
          </a:r>
          <a:r>
            <a:rPr lang="en-US" dirty="0" err="1">
              <a:latin typeface="Century Gothic" panose="020B0502020202020204" pitchFamily="34" charset="0"/>
            </a:rPr>
            <a:t>Hustad</a:t>
          </a:r>
          <a:r>
            <a:rPr lang="en-US" dirty="0">
              <a:latin typeface="Century Gothic" panose="020B0502020202020204" pitchFamily="34" charset="0"/>
            </a:rPr>
            <a:t>)</a:t>
          </a:r>
        </a:p>
      </dgm:t>
    </dgm:pt>
    <dgm:pt modelId="{4939431A-6378-CE46-B898-CD083B997796}" type="parTrans" cxnId="{93238123-1963-464F-80E1-803621C39875}">
      <dgm:prSet/>
      <dgm:spPr/>
      <dgm:t>
        <a:bodyPr/>
        <a:lstStyle/>
        <a:p>
          <a:endParaRPr lang="en-US">
            <a:latin typeface="Century Gothic" panose="020B0502020202020204" pitchFamily="34" charset="0"/>
          </a:endParaRPr>
        </a:p>
      </dgm:t>
    </dgm:pt>
    <dgm:pt modelId="{34D54A82-C263-3E49-AFB6-1027B8CC2552}" type="sibTrans" cxnId="{93238123-1963-464F-80E1-803621C39875}">
      <dgm:prSet/>
      <dgm:spPr/>
      <dgm:t>
        <a:bodyPr/>
        <a:lstStyle/>
        <a:p>
          <a:endParaRPr lang="en-US">
            <a:latin typeface="Century Gothic" panose="020B0502020202020204" pitchFamily="34" charset="0"/>
          </a:endParaRPr>
        </a:p>
      </dgm:t>
    </dgm:pt>
    <dgm:pt modelId="{2B2DC05A-CEFF-1E44-B0AB-B3CDF80F1C45}" type="pres">
      <dgm:prSet presAssocID="{8C6E95D3-7CEE-A948-A4D6-EE5CF4A52A7E}" presName="hierChild1" presStyleCnt="0">
        <dgm:presLayoutVars>
          <dgm:chPref val="1"/>
          <dgm:dir/>
          <dgm:animOne val="branch"/>
          <dgm:animLvl val="lvl"/>
          <dgm:resizeHandles/>
        </dgm:presLayoutVars>
      </dgm:prSet>
      <dgm:spPr/>
    </dgm:pt>
    <dgm:pt modelId="{8D036CB4-03C2-624B-AA9C-8F5A17FCE186}" type="pres">
      <dgm:prSet presAssocID="{D6ECF95A-ECCC-194E-8AB7-EB755F3ECDB9}" presName="hierRoot1" presStyleCnt="0"/>
      <dgm:spPr/>
    </dgm:pt>
    <dgm:pt modelId="{920C05EC-9829-7849-8DF1-F84D1DB0BBE6}" type="pres">
      <dgm:prSet presAssocID="{D6ECF95A-ECCC-194E-8AB7-EB755F3ECDB9}" presName="composite" presStyleCnt="0"/>
      <dgm:spPr/>
    </dgm:pt>
    <dgm:pt modelId="{BE679EC8-A4F9-A74E-8148-9E21DB149B1B}" type="pres">
      <dgm:prSet presAssocID="{D6ECF95A-ECCC-194E-8AB7-EB755F3ECDB9}" presName="image" presStyleLbl="node0" presStyleIdx="0" presStyleCnt="1"/>
      <dgm:spPr/>
    </dgm:pt>
    <dgm:pt modelId="{561096C4-B353-D547-9F38-3FEAE2F01859}" type="pres">
      <dgm:prSet presAssocID="{D6ECF95A-ECCC-194E-8AB7-EB755F3ECDB9}" presName="text" presStyleLbl="revTx" presStyleIdx="0" presStyleCnt="4" custScaleX="173473" custLinFactNeighborX="35948">
        <dgm:presLayoutVars>
          <dgm:chPref val="3"/>
        </dgm:presLayoutVars>
      </dgm:prSet>
      <dgm:spPr/>
    </dgm:pt>
    <dgm:pt modelId="{41691568-E5E3-5B4B-BD77-3B706C2747A9}" type="pres">
      <dgm:prSet presAssocID="{D6ECF95A-ECCC-194E-8AB7-EB755F3ECDB9}" presName="hierChild2" presStyleCnt="0"/>
      <dgm:spPr/>
    </dgm:pt>
    <dgm:pt modelId="{623BF9EB-9F07-DD4B-BE21-1D2FD8DBBDAA}" type="pres">
      <dgm:prSet presAssocID="{98DAE43F-E8CD-7A4B-A17B-CD827AD5A3D4}" presName="Name10" presStyleLbl="parChTrans1D2" presStyleIdx="0" presStyleCnt="2"/>
      <dgm:spPr/>
    </dgm:pt>
    <dgm:pt modelId="{C073E112-8E8A-AF42-A518-0607014C3976}" type="pres">
      <dgm:prSet presAssocID="{E39E5698-6970-2E4D-8885-BF25F2B9B774}" presName="hierRoot2" presStyleCnt="0"/>
      <dgm:spPr/>
    </dgm:pt>
    <dgm:pt modelId="{02526D9B-4151-404D-BE99-9CFD00DD3DCD}" type="pres">
      <dgm:prSet presAssocID="{E39E5698-6970-2E4D-8885-BF25F2B9B774}" presName="composite2" presStyleCnt="0"/>
      <dgm:spPr/>
    </dgm:pt>
    <dgm:pt modelId="{0F0784AD-845B-0146-9429-BA3FC26114C1}" type="pres">
      <dgm:prSet presAssocID="{E39E5698-6970-2E4D-8885-BF25F2B9B774}" presName="image2" presStyleLbl="node2" presStyleIdx="0" presStyleCnt="2"/>
      <dgm:spPr/>
    </dgm:pt>
    <dgm:pt modelId="{67CC8852-5653-3448-A909-C10409F9025D}" type="pres">
      <dgm:prSet presAssocID="{E39E5698-6970-2E4D-8885-BF25F2B9B774}" presName="text2" presStyleLbl="revTx" presStyleIdx="1" presStyleCnt="4">
        <dgm:presLayoutVars>
          <dgm:chPref val="3"/>
        </dgm:presLayoutVars>
      </dgm:prSet>
      <dgm:spPr/>
    </dgm:pt>
    <dgm:pt modelId="{634D3C2E-0A81-774B-932F-B4012CF89967}" type="pres">
      <dgm:prSet presAssocID="{E39E5698-6970-2E4D-8885-BF25F2B9B774}" presName="hierChild3" presStyleCnt="0"/>
      <dgm:spPr/>
    </dgm:pt>
    <dgm:pt modelId="{527063D3-EA53-8C4A-BEE0-678AB4DBECD8}" type="pres">
      <dgm:prSet presAssocID="{71919206-7CFB-4A45-839E-5002A8C10092}" presName="Name17" presStyleLbl="parChTrans1D3" presStyleIdx="0" presStyleCnt="1"/>
      <dgm:spPr/>
    </dgm:pt>
    <dgm:pt modelId="{3CB70441-3DFB-EA49-B9DF-659C54E34375}" type="pres">
      <dgm:prSet presAssocID="{FB5A5E80-F64C-E740-BF4A-D3A2DC8FC182}" presName="hierRoot3" presStyleCnt="0"/>
      <dgm:spPr/>
    </dgm:pt>
    <dgm:pt modelId="{738E6D89-2EFD-7D49-8F50-D897476158AF}" type="pres">
      <dgm:prSet presAssocID="{FB5A5E80-F64C-E740-BF4A-D3A2DC8FC182}" presName="composite3" presStyleCnt="0"/>
      <dgm:spPr/>
    </dgm:pt>
    <dgm:pt modelId="{17826973-434D-FC49-8B8A-362E6667F889}" type="pres">
      <dgm:prSet presAssocID="{FB5A5E80-F64C-E740-BF4A-D3A2DC8FC182}" presName="image3" presStyleLbl="node3" presStyleIdx="0" presStyleCnt="1"/>
      <dgm:spPr/>
    </dgm:pt>
    <dgm:pt modelId="{2652B065-158B-0248-9FC0-31EBAA489846}" type="pres">
      <dgm:prSet presAssocID="{FB5A5E80-F64C-E740-BF4A-D3A2DC8FC182}" presName="text3" presStyleLbl="revTx" presStyleIdx="2" presStyleCnt="4">
        <dgm:presLayoutVars>
          <dgm:chPref val="3"/>
        </dgm:presLayoutVars>
      </dgm:prSet>
      <dgm:spPr/>
    </dgm:pt>
    <dgm:pt modelId="{0BD3BE74-80BB-B34A-9D7B-1B3600253967}" type="pres">
      <dgm:prSet presAssocID="{FB5A5E80-F64C-E740-BF4A-D3A2DC8FC182}" presName="hierChild4" presStyleCnt="0"/>
      <dgm:spPr/>
    </dgm:pt>
    <dgm:pt modelId="{25A9A46C-5FD5-814C-AE9C-BDFF0CA833EF}" type="pres">
      <dgm:prSet presAssocID="{4939431A-6378-CE46-B898-CD083B997796}" presName="Name10" presStyleLbl="parChTrans1D2" presStyleIdx="1" presStyleCnt="2"/>
      <dgm:spPr/>
    </dgm:pt>
    <dgm:pt modelId="{5A598FC2-1F05-684C-9C96-84D40545B8AF}" type="pres">
      <dgm:prSet presAssocID="{D65090E9-E002-E24A-86D3-7F9DB80CAF23}" presName="hierRoot2" presStyleCnt="0"/>
      <dgm:spPr/>
    </dgm:pt>
    <dgm:pt modelId="{765A1C4A-29FD-6D43-8B5B-19A107D4F0E2}" type="pres">
      <dgm:prSet presAssocID="{D65090E9-E002-E24A-86D3-7F9DB80CAF23}" presName="composite2" presStyleCnt="0"/>
      <dgm:spPr/>
    </dgm:pt>
    <dgm:pt modelId="{CF2B71B1-BA5F-D34D-8AC4-0233A7EAFA11}" type="pres">
      <dgm:prSet presAssocID="{D65090E9-E002-E24A-86D3-7F9DB80CAF23}" presName="image2" presStyleLbl="node2" presStyleIdx="1" presStyleCnt="2"/>
      <dgm:spPr/>
    </dgm:pt>
    <dgm:pt modelId="{10BEBF15-B62E-B64E-9D44-4A1110110934}" type="pres">
      <dgm:prSet presAssocID="{D65090E9-E002-E24A-86D3-7F9DB80CAF23}" presName="text2" presStyleLbl="revTx" presStyleIdx="3" presStyleCnt="4">
        <dgm:presLayoutVars>
          <dgm:chPref val="3"/>
        </dgm:presLayoutVars>
      </dgm:prSet>
      <dgm:spPr/>
    </dgm:pt>
    <dgm:pt modelId="{37B1024C-1D32-DA4F-85F8-2AD4F10BAC07}" type="pres">
      <dgm:prSet presAssocID="{D65090E9-E002-E24A-86D3-7F9DB80CAF23}" presName="hierChild3" presStyleCnt="0"/>
      <dgm:spPr/>
    </dgm:pt>
  </dgm:ptLst>
  <dgm:cxnLst>
    <dgm:cxn modelId="{93238123-1963-464F-80E1-803621C39875}" srcId="{D6ECF95A-ECCC-194E-8AB7-EB755F3ECDB9}" destId="{D65090E9-E002-E24A-86D3-7F9DB80CAF23}" srcOrd="1" destOrd="0" parTransId="{4939431A-6378-CE46-B898-CD083B997796}" sibTransId="{34D54A82-C263-3E49-AFB6-1027B8CC2552}"/>
    <dgm:cxn modelId="{CDABC22C-B9A7-5341-9023-9F3386E118E6}" srcId="{D6ECF95A-ECCC-194E-8AB7-EB755F3ECDB9}" destId="{E39E5698-6970-2E4D-8885-BF25F2B9B774}" srcOrd="0" destOrd="0" parTransId="{98DAE43F-E8CD-7A4B-A17B-CD827AD5A3D4}" sibTransId="{98259E4A-3DC8-C04C-8EC0-A398C13827AD}"/>
    <dgm:cxn modelId="{AC769E34-0B09-C443-AF98-146F20391D6E}" type="presOf" srcId="{E39E5698-6970-2E4D-8885-BF25F2B9B774}" destId="{67CC8852-5653-3448-A909-C10409F9025D}" srcOrd="0" destOrd="0" presId="urn:microsoft.com/office/officeart/2009/layout/CirclePictureHierarchy"/>
    <dgm:cxn modelId="{9BDBF452-5ADD-F44C-A443-1015C25BB55B}" type="presOf" srcId="{FB5A5E80-F64C-E740-BF4A-D3A2DC8FC182}" destId="{2652B065-158B-0248-9FC0-31EBAA489846}" srcOrd="0" destOrd="0" presId="urn:microsoft.com/office/officeart/2009/layout/CirclePictureHierarchy"/>
    <dgm:cxn modelId="{6F61D35F-04CB-DC40-A755-600C09E05D5F}" type="presOf" srcId="{D65090E9-E002-E24A-86D3-7F9DB80CAF23}" destId="{10BEBF15-B62E-B64E-9D44-4A1110110934}" srcOrd="0" destOrd="0" presId="urn:microsoft.com/office/officeart/2009/layout/CirclePictureHierarchy"/>
    <dgm:cxn modelId="{2FEE3D6D-DFE0-B543-AB6D-4E19FD68EE5E}" type="presOf" srcId="{4939431A-6378-CE46-B898-CD083B997796}" destId="{25A9A46C-5FD5-814C-AE9C-BDFF0CA833EF}" srcOrd="0" destOrd="0" presId="urn:microsoft.com/office/officeart/2009/layout/CirclePictureHierarchy"/>
    <dgm:cxn modelId="{8D03256F-20A0-BF4E-8CAD-0E6D149F268D}" type="presOf" srcId="{D6ECF95A-ECCC-194E-8AB7-EB755F3ECDB9}" destId="{561096C4-B353-D547-9F38-3FEAE2F01859}" srcOrd="0" destOrd="0" presId="urn:microsoft.com/office/officeart/2009/layout/CirclePictureHierarchy"/>
    <dgm:cxn modelId="{736B2E7B-9A17-D446-9B26-AE7A61A5632B}" srcId="{E39E5698-6970-2E4D-8885-BF25F2B9B774}" destId="{FB5A5E80-F64C-E740-BF4A-D3A2DC8FC182}" srcOrd="0" destOrd="0" parTransId="{71919206-7CFB-4A45-839E-5002A8C10092}" sibTransId="{AF55DE5A-5B44-5B4A-A7FB-DEF92BDC086B}"/>
    <dgm:cxn modelId="{3C9FA5A4-90D3-3543-9EC0-694FAF1125F6}" type="presOf" srcId="{98DAE43F-E8CD-7A4B-A17B-CD827AD5A3D4}" destId="{623BF9EB-9F07-DD4B-BE21-1D2FD8DBBDAA}" srcOrd="0" destOrd="0" presId="urn:microsoft.com/office/officeart/2009/layout/CirclePictureHierarchy"/>
    <dgm:cxn modelId="{CCD869BB-F59E-9D4C-963D-03FB9F70F6F6}" srcId="{8C6E95D3-7CEE-A948-A4D6-EE5CF4A52A7E}" destId="{D6ECF95A-ECCC-194E-8AB7-EB755F3ECDB9}" srcOrd="0" destOrd="0" parTransId="{D173CB91-8E72-434C-9363-8C000B877D52}" sibTransId="{4C4D4BB4-F89B-C640-BD78-5381A6181344}"/>
    <dgm:cxn modelId="{4456E2E1-8C89-C549-9322-8673099ACE4C}" type="presOf" srcId="{8C6E95D3-7CEE-A948-A4D6-EE5CF4A52A7E}" destId="{2B2DC05A-CEFF-1E44-B0AB-B3CDF80F1C45}" srcOrd="0" destOrd="0" presId="urn:microsoft.com/office/officeart/2009/layout/CirclePictureHierarchy"/>
    <dgm:cxn modelId="{F1148DE4-599F-494F-9A55-58EC15802907}" type="presOf" srcId="{71919206-7CFB-4A45-839E-5002A8C10092}" destId="{527063D3-EA53-8C4A-BEE0-678AB4DBECD8}" srcOrd="0" destOrd="0" presId="urn:microsoft.com/office/officeart/2009/layout/CirclePictureHierarchy"/>
    <dgm:cxn modelId="{D1355FB6-DC0B-CD46-8AE5-A6BBF8551789}" type="presParOf" srcId="{2B2DC05A-CEFF-1E44-B0AB-B3CDF80F1C45}" destId="{8D036CB4-03C2-624B-AA9C-8F5A17FCE186}" srcOrd="0" destOrd="0" presId="urn:microsoft.com/office/officeart/2009/layout/CirclePictureHierarchy"/>
    <dgm:cxn modelId="{4D29BF11-8209-2842-85F2-08DE6390977A}" type="presParOf" srcId="{8D036CB4-03C2-624B-AA9C-8F5A17FCE186}" destId="{920C05EC-9829-7849-8DF1-F84D1DB0BBE6}" srcOrd="0" destOrd="0" presId="urn:microsoft.com/office/officeart/2009/layout/CirclePictureHierarchy"/>
    <dgm:cxn modelId="{BF83600D-71C4-DA48-AC59-9AD67231E806}" type="presParOf" srcId="{920C05EC-9829-7849-8DF1-F84D1DB0BBE6}" destId="{BE679EC8-A4F9-A74E-8148-9E21DB149B1B}" srcOrd="0" destOrd="0" presId="urn:microsoft.com/office/officeart/2009/layout/CirclePictureHierarchy"/>
    <dgm:cxn modelId="{11247CB9-4F4C-444A-B315-E0396030D06D}" type="presParOf" srcId="{920C05EC-9829-7849-8DF1-F84D1DB0BBE6}" destId="{561096C4-B353-D547-9F38-3FEAE2F01859}" srcOrd="1" destOrd="0" presId="urn:microsoft.com/office/officeart/2009/layout/CirclePictureHierarchy"/>
    <dgm:cxn modelId="{E0598348-B92B-A848-A5CE-D0D56620A8F8}" type="presParOf" srcId="{8D036CB4-03C2-624B-AA9C-8F5A17FCE186}" destId="{41691568-E5E3-5B4B-BD77-3B706C2747A9}" srcOrd="1" destOrd="0" presId="urn:microsoft.com/office/officeart/2009/layout/CirclePictureHierarchy"/>
    <dgm:cxn modelId="{7F7F732A-B824-8A49-AC09-686ED39DA6A3}" type="presParOf" srcId="{41691568-E5E3-5B4B-BD77-3B706C2747A9}" destId="{623BF9EB-9F07-DD4B-BE21-1D2FD8DBBDAA}" srcOrd="0" destOrd="0" presId="urn:microsoft.com/office/officeart/2009/layout/CirclePictureHierarchy"/>
    <dgm:cxn modelId="{52092160-EC84-2947-9576-F1E11537073F}" type="presParOf" srcId="{41691568-E5E3-5B4B-BD77-3B706C2747A9}" destId="{C073E112-8E8A-AF42-A518-0607014C3976}" srcOrd="1" destOrd="0" presId="urn:microsoft.com/office/officeart/2009/layout/CirclePictureHierarchy"/>
    <dgm:cxn modelId="{9009F6C9-7439-FF4E-A152-E5B8B9F0DAF6}" type="presParOf" srcId="{C073E112-8E8A-AF42-A518-0607014C3976}" destId="{02526D9B-4151-404D-BE99-9CFD00DD3DCD}" srcOrd="0" destOrd="0" presId="urn:microsoft.com/office/officeart/2009/layout/CirclePictureHierarchy"/>
    <dgm:cxn modelId="{C6371C2D-48A1-F144-A2C4-434D5ED66379}" type="presParOf" srcId="{02526D9B-4151-404D-BE99-9CFD00DD3DCD}" destId="{0F0784AD-845B-0146-9429-BA3FC26114C1}" srcOrd="0" destOrd="0" presId="urn:microsoft.com/office/officeart/2009/layout/CirclePictureHierarchy"/>
    <dgm:cxn modelId="{05CE62FB-D3C9-BB47-8615-F1E63C69A548}" type="presParOf" srcId="{02526D9B-4151-404D-BE99-9CFD00DD3DCD}" destId="{67CC8852-5653-3448-A909-C10409F9025D}" srcOrd="1" destOrd="0" presId="urn:microsoft.com/office/officeart/2009/layout/CirclePictureHierarchy"/>
    <dgm:cxn modelId="{5A4B1E39-13A3-4E41-A1C4-C0DFFD8D0C24}" type="presParOf" srcId="{C073E112-8E8A-AF42-A518-0607014C3976}" destId="{634D3C2E-0A81-774B-932F-B4012CF89967}" srcOrd="1" destOrd="0" presId="urn:microsoft.com/office/officeart/2009/layout/CirclePictureHierarchy"/>
    <dgm:cxn modelId="{4229801B-B82D-CA4C-A815-D22737E854F9}" type="presParOf" srcId="{634D3C2E-0A81-774B-932F-B4012CF89967}" destId="{527063D3-EA53-8C4A-BEE0-678AB4DBECD8}" srcOrd="0" destOrd="0" presId="urn:microsoft.com/office/officeart/2009/layout/CirclePictureHierarchy"/>
    <dgm:cxn modelId="{94A63C7E-1825-E342-949D-869FF56DA3CF}" type="presParOf" srcId="{634D3C2E-0A81-774B-932F-B4012CF89967}" destId="{3CB70441-3DFB-EA49-B9DF-659C54E34375}" srcOrd="1" destOrd="0" presId="urn:microsoft.com/office/officeart/2009/layout/CirclePictureHierarchy"/>
    <dgm:cxn modelId="{66215685-A550-7D4B-8B1C-F005ED8A1C1D}" type="presParOf" srcId="{3CB70441-3DFB-EA49-B9DF-659C54E34375}" destId="{738E6D89-2EFD-7D49-8F50-D897476158AF}" srcOrd="0" destOrd="0" presId="urn:microsoft.com/office/officeart/2009/layout/CirclePictureHierarchy"/>
    <dgm:cxn modelId="{05F9699D-320C-7548-81E6-C1F315559762}" type="presParOf" srcId="{738E6D89-2EFD-7D49-8F50-D897476158AF}" destId="{17826973-434D-FC49-8B8A-362E6667F889}" srcOrd="0" destOrd="0" presId="urn:microsoft.com/office/officeart/2009/layout/CirclePictureHierarchy"/>
    <dgm:cxn modelId="{DAE9F682-4D6F-714C-A130-16762FE64999}" type="presParOf" srcId="{738E6D89-2EFD-7D49-8F50-D897476158AF}" destId="{2652B065-158B-0248-9FC0-31EBAA489846}" srcOrd="1" destOrd="0" presId="urn:microsoft.com/office/officeart/2009/layout/CirclePictureHierarchy"/>
    <dgm:cxn modelId="{0DA3FDAD-22F7-944A-9B45-0D6DB0FC317D}" type="presParOf" srcId="{3CB70441-3DFB-EA49-B9DF-659C54E34375}" destId="{0BD3BE74-80BB-B34A-9D7B-1B3600253967}" srcOrd="1" destOrd="0" presId="urn:microsoft.com/office/officeart/2009/layout/CirclePictureHierarchy"/>
    <dgm:cxn modelId="{E507FB5D-42DF-D044-BFEC-47B87B0FC1CB}" type="presParOf" srcId="{41691568-E5E3-5B4B-BD77-3B706C2747A9}" destId="{25A9A46C-5FD5-814C-AE9C-BDFF0CA833EF}" srcOrd="2" destOrd="0" presId="urn:microsoft.com/office/officeart/2009/layout/CirclePictureHierarchy"/>
    <dgm:cxn modelId="{87AE5D32-08DD-C44F-8EF1-8A8818163E6B}" type="presParOf" srcId="{41691568-E5E3-5B4B-BD77-3B706C2747A9}" destId="{5A598FC2-1F05-684C-9C96-84D40545B8AF}" srcOrd="3" destOrd="0" presId="urn:microsoft.com/office/officeart/2009/layout/CirclePictureHierarchy"/>
    <dgm:cxn modelId="{97E49FF5-C535-BF43-B325-6004E1E45BAE}" type="presParOf" srcId="{5A598FC2-1F05-684C-9C96-84D40545B8AF}" destId="{765A1C4A-29FD-6D43-8B5B-19A107D4F0E2}" srcOrd="0" destOrd="0" presId="urn:microsoft.com/office/officeart/2009/layout/CirclePictureHierarchy"/>
    <dgm:cxn modelId="{4AE7EFF3-8883-BE43-B36B-621947F37A4C}" type="presParOf" srcId="{765A1C4A-29FD-6D43-8B5B-19A107D4F0E2}" destId="{CF2B71B1-BA5F-D34D-8AC4-0233A7EAFA11}" srcOrd="0" destOrd="0" presId="urn:microsoft.com/office/officeart/2009/layout/CirclePictureHierarchy"/>
    <dgm:cxn modelId="{6FC0D375-6816-8148-A394-A45F31D5412B}" type="presParOf" srcId="{765A1C4A-29FD-6D43-8B5B-19A107D4F0E2}" destId="{10BEBF15-B62E-B64E-9D44-4A1110110934}" srcOrd="1" destOrd="0" presId="urn:microsoft.com/office/officeart/2009/layout/CirclePictureHierarchy"/>
    <dgm:cxn modelId="{B81ED541-07F0-A844-AE34-E702E2A30454}" type="presParOf" srcId="{5A598FC2-1F05-684C-9C96-84D40545B8AF}" destId="{37B1024C-1D32-DA4F-85F8-2AD4F10BAC07}"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9A46C-5FD5-814C-AE9C-BDFF0CA833EF}">
      <dsp:nvSpPr>
        <dsp:cNvPr id="0" name=""/>
        <dsp:cNvSpPr/>
      </dsp:nvSpPr>
      <dsp:spPr>
        <a:xfrm>
          <a:off x="4218748" y="1518505"/>
          <a:ext cx="2415348" cy="460965"/>
        </a:xfrm>
        <a:custGeom>
          <a:avLst/>
          <a:gdLst/>
          <a:ahLst/>
          <a:cxnLst/>
          <a:rect l="0" t="0" r="0" b="0"/>
          <a:pathLst>
            <a:path>
              <a:moveTo>
                <a:pt x="0" y="0"/>
              </a:moveTo>
              <a:lnTo>
                <a:pt x="0" y="232312"/>
              </a:lnTo>
              <a:lnTo>
                <a:pt x="2415348" y="232312"/>
              </a:lnTo>
              <a:lnTo>
                <a:pt x="2415348" y="4609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7063D3-EA53-8C4A-BEE0-678AB4DBECD8}">
      <dsp:nvSpPr>
        <dsp:cNvPr id="0" name=""/>
        <dsp:cNvSpPr/>
      </dsp:nvSpPr>
      <dsp:spPr>
        <a:xfrm>
          <a:off x="2564073" y="3442854"/>
          <a:ext cx="91440" cy="460965"/>
        </a:xfrm>
        <a:custGeom>
          <a:avLst/>
          <a:gdLst/>
          <a:ahLst/>
          <a:cxnLst/>
          <a:rect l="0" t="0" r="0" b="0"/>
          <a:pathLst>
            <a:path>
              <a:moveTo>
                <a:pt x="45720" y="0"/>
              </a:moveTo>
              <a:lnTo>
                <a:pt x="45720" y="4609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3BF9EB-9F07-DD4B-BE21-1D2FD8DBBDAA}">
      <dsp:nvSpPr>
        <dsp:cNvPr id="0" name=""/>
        <dsp:cNvSpPr/>
      </dsp:nvSpPr>
      <dsp:spPr>
        <a:xfrm>
          <a:off x="2609793" y="1518505"/>
          <a:ext cx="1608955" cy="460965"/>
        </a:xfrm>
        <a:custGeom>
          <a:avLst/>
          <a:gdLst/>
          <a:ahLst/>
          <a:cxnLst/>
          <a:rect l="0" t="0" r="0" b="0"/>
          <a:pathLst>
            <a:path>
              <a:moveTo>
                <a:pt x="1608955" y="0"/>
              </a:moveTo>
              <a:lnTo>
                <a:pt x="1608955" y="232312"/>
              </a:lnTo>
              <a:lnTo>
                <a:pt x="0" y="232312"/>
              </a:lnTo>
              <a:lnTo>
                <a:pt x="0" y="4609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679EC8-A4F9-A74E-8148-9E21DB149B1B}">
      <dsp:nvSpPr>
        <dsp:cNvPr id="0" name=""/>
        <dsp:cNvSpPr/>
      </dsp:nvSpPr>
      <dsp:spPr>
        <a:xfrm>
          <a:off x="3487056" y="55122"/>
          <a:ext cx="1463383" cy="14633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61096C4-B353-D547-9F38-3FEAE2F01859}">
      <dsp:nvSpPr>
        <dsp:cNvPr id="0" name=""/>
        <dsp:cNvSpPr/>
      </dsp:nvSpPr>
      <dsp:spPr>
        <a:xfrm>
          <a:off x="4933131" y="51463"/>
          <a:ext cx="3807862" cy="146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Editors-in-Chief</a:t>
          </a:r>
        </a:p>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(Noble &amp; Spanjol)</a:t>
          </a:r>
        </a:p>
      </dsp:txBody>
      <dsp:txXfrm>
        <a:off x="4933131" y="51463"/>
        <a:ext cx="3807862" cy="1463383"/>
      </dsp:txXfrm>
    </dsp:sp>
    <dsp:sp modelId="{0F0784AD-845B-0146-9429-BA3FC26114C1}">
      <dsp:nvSpPr>
        <dsp:cNvPr id="0" name=""/>
        <dsp:cNvSpPr/>
      </dsp:nvSpPr>
      <dsp:spPr>
        <a:xfrm>
          <a:off x="1878101" y="1979471"/>
          <a:ext cx="1463383" cy="14633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CC8852-5653-3448-A909-C10409F9025D}">
      <dsp:nvSpPr>
        <dsp:cNvPr id="0" name=""/>
        <dsp:cNvSpPr/>
      </dsp:nvSpPr>
      <dsp:spPr>
        <a:xfrm>
          <a:off x="3341484" y="1975812"/>
          <a:ext cx="2195074" cy="146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Associate Editors </a:t>
          </a:r>
        </a:p>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(16)</a:t>
          </a:r>
        </a:p>
      </dsp:txBody>
      <dsp:txXfrm>
        <a:off x="3341484" y="1975812"/>
        <a:ext cx="2195074" cy="1463383"/>
      </dsp:txXfrm>
    </dsp:sp>
    <dsp:sp modelId="{17826973-434D-FC49-8B8A-362E6667F889}">
      <dsp:nvSpPr>
        <dsp:cNvPr id="0" name=""/>
        <dsp:cNvSpPr/>
      </dsp:nvSpPr>
      <dsp:spPr>
        <a:xfrm>
          <a:off x="1878101" y="3903820"/>
          <a:ext cx="1463383" cy="14633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52B065-158B-0248-9FC0-31EBAA489846}">
      <dsp:nvSpPr>
        <dsp:cNvPr id="0" name=""/>
        <dsp:cNvSpPr/>
      </dsp:nvSpPr>
      <dsp:spPr>
        <a:xfrm>
          <a:off x="3341484" y="3900161"/>
          <a:ext cx="2195074" cy="146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Editorial Review Board</a:t>
          </a:r>
        </a:p>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(93)</a:t>
          </a:r>
        </a:p>
      </dsp:txBody>
      <dsp:txXfrm>
        <a:off x="3341484" y="3900161"/>
        <a:ext cx="2195074" cy="1463383"/>
      </dsp:txXfrm>
    </dsp:sp>
    <dsp:sp modelId="{CF2B71B1-BA5F-D34D-8AC4-0233A7EAFA11}">
      <dsp:nvSpPr>
        <dsp:cNvPr id="0" name=""/>
        <dsp:cNvSpPr/>
      </dsp:nvSpPr>
      <dsp:spPr>
        <a:xfrm>
          <a:off x="5902405" y="1979471"/>
          <a:ext cx="1463383" cy="14633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BEBF15-B62E-B64E-9D44-4A1110110934}">
      <dsp:nvSpPr>
        <dsp:cNvPr id="0" name=""/>
        <dsp:cNvSpPr/>
      </dsp:nvSpPr>
      <dsp:spPr>
        <a:xfrm>
          <a:off x="7365788" y="1975812"/>
          <a:ext cx="2195074" cy="14633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Founding and Advising Editor </a:t>
          </a:r>
        </a:p>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a:t>
          </a:r>
          <a:r>
            <a:rPr lang="en-US" sz="2200" kern="1200" dirty="0" err="1">
              <a:latin typeface="Century Gothic" panose="020B0502020202020204" pitchFamily="34" charset="0"/>
            </a:rPr>
            <a:t>Hustad</a:t>
          </a:r>
          <a:r>
            <a:rPr lang="en-US" sz="2200" kern="1200" dirty="0">
              <a:latin typeface="Century Gothic" panose="020B0502020202020204" pitchFamily="34" charset="0"/>
            </a:rPr>
            <a:t>)</a:t>
          </a:r>
        </a:p>
      </dsp:txBody>
      <dsp:txXfrm>
        <a:off x="7365788" y="1975812"/>
        <a:ext cx="2195074" cy="1463383"/>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D3F5C-4B51-490F-8B74-E31A3F4CDC98}" type="datetimeFigureOut">
              <a:rPr lang="en-US" smtClean="0"/>
              <a:t>8/5/19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1D4F8-AF08-45A3-96E0-12BFB17B5ADF}" type="slidenum">
              <a:rPr lang="en-US" smtClean="0"/>
              <a:t>‹#›</a:t>
            </a:fld>
            <a:endParaRPr lang="en-US"/>
          </a:p>
        </p:txBody>
      </p:sp>
    </p:spTree>
    <p:extLst>
      <p:ext uri="{BB962C8B-B14F-4D97-AF65-F5344CB8AC3E}">
        <p14:creationId xmlns:p14="http://schemas.microsoft.com/office/powerpoint/2010/main" val="15971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de-DE"/>
          </a:p>
        </p:txBody>
      </p:sp>
      <p:sp>
        <p:nvSpPr>
          <p:cNvPr id="30724" name="Slide Number Placeholder 3"/>
          <p:cNvSpPr>
            <a:spLocks noGrp="1"/>
          </p:cNvSpPr>
          <p:nvPr>
            <p:ph type="sldNum" sz="quarter" idx="5"/>
          </p:nvPr>
        </p:nvSpPr>
        <p:spPr/>
        <p:txBody>
          <a:bodyPr/>
          <a:lstStyle/>
          <a:p>
            <a:pPr>
              <a:defRPr/>
            </a:pPr>
            <a:fld id="{0B322A27-5368-4C0D-B993-E96A2659E7AF}" type="slidenum">
              <a:rPr lang="en-US" smtClean="0"/>
              <a:pPr>
                <a:defRPr/>
              </a:pPr>
              <a:t>3</a:t>
            </a:fld>
            <a:endParaRPr lang="en-US"/>
          </a:p>
        </p:txBody>
      </p:sp>
    </p:spTree>
    <p:extLst>
      <p:ext uri="{BB962C8B-B14F-4D97-AF65-F5344CB8AC3E}">
        <p14:creationId xmlns:p14="http://schemas.microsoft.com/office/powerpoint/2010/main" val="2540889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 sz="1200" dirty="0"/>
          </a:p>
          <a:p>
            <a:pPr marL="0" indent="0">
              <a:buNone/>
            </a:pPr>
            <a:endParaRPr lang="en" sz="1200" dirty="0"/>
          </a:p>
          <a:p>
            <a:endParaRPr lang="de-DE" dirty="0"/>
          </a:p>
        </p:txBody>
      </p:sp>
      <p:sp>
        <p:nvSpPr>
          <p:cNvPr id="4" name="Foliennummernplatzhalter 3"/>
          <p:cNvSpPr>
            <a:spLocks noGrp="1"/>
          </p:cNvSpPr>
          <p:nvPr>
            <p:ph type="sldNum" sz="quarter" idx="10"/>
          </p:nvPr>
        </p:nvSpPr>
        <p:spPr/>
        <p:txBody>
          <a:bodyPr/>
          <a:lstStyle/>
          <a:p>
            <a:fld id="{1E6B0290-17BB-4F31-99D1-BE20AB84894C}" type="slidenum">
              <a:rPr lang="de-DE" altLang="de-DE" smtClean="0"/>
              <a:pPr/>
              <a:t>30</a:t>
            </a:fld>
            <a:endParaRPr lang="de-DE" altLang="de-DE"/>
          </a:p>
        </p:txBody>
      </p:sp>
    </p:spTree>
    <p:extLst>
      <p:ext uri="{BB962C8B-B14F-4D97-AF65-F5344CB8AC3E}">
        <p14:creationId xmlns:p14="http://schemas.microsoft.com/office/powerpoint/2010/main" val="1960291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 sz="1200" dirty="0"/>
          </a:p>
          <a:p>
            <a:pPr marL="0" indent="0">
              <a:buNone/>
            </a:pPr>
            <a:endParaRPr lang="en" sz="1200" dirty="0"/>
          </a:p>
          <a:p>
            <a:pPr marL="0" indent="0">
              <a:buNone/>
            </a:pPr>
            <a:endParaRPr lang="en" sz="1200" dirty="0"/>
          </a:p>
          <a:p>
            <a:endParaRPr lang="de-DE" dirty="0"/>
          </a:p>
        </p:txBody>
      </p:sp>
      <p:sp>
        <p:nvSpPr>
          <p:cNvPr id="4" name="Foliennummernplatzhalter 3"/>
          <p:cNvSpPr>
            <a:spLocks noGrp="1"/>
          </p:cNvSpPr>
          <p:nvPr>
            <p:ph type="sldNum" sz="quarter" idx="10"/>
          </p:nvPr>
        </p:nvSpPr>
        <p:spPr/>
        <p:txBody>
          <a:bodyPr/>
          <a:lstStyle/>
          <a:p>
            <a:fld id="{1E6B0290-17BB-4F31-99D1-BE20AB84894C}" type="slidenum">
              <a:rPr lang="de-DE" altLang="de-DE" smtClean="0"/>
              <a:pPr/>
              <a:t>31</a:t>
            </a:fld>
            <a:endParaRPr lang="de-DE" altLang="de-DE"/>
          </a:p>
        </p:txBody>
      </p:sp>
    </p:spTree>
    <p:extLst>
      <p:ext uri="{BB962C8B-B14F-4D97-AF65-F5344CB8AC3E}">
        <p14:creationId xmlns:p14="http://schemas.microsoft.com/office/powerpoint/2010/main" val="139121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2016: 4/47 (Engineering Industrial); 20/140 (Business); 29/209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How</a:t>
            </a:r>
            <a:r>
              <a:rPr lang="de-DE" dirty="0"/>
              <a:t> </a:t>
            </a:r>
            <a:r>
              <a:rPr lang="de-DE" dirty="0" err="1"/>
              <a:t>is</a:t>
            </a:r>
            <a:r>
              <a:rPr lang="de-DE" dirty="0"/>
              <a:t> Journal Impact </a:t>
            </a:r>
            <a:r>
              <a:rPr lang="de-DE" dirty="0" err="1"/>
              <a:t>Factor</a:t>
            </a:r>
            <a:r>
              <a:rPr lang="de-DE" dirty="0"/>
              <a:t> </a:t>
            </a:r>
            <a:r>
              <a:rPr lang="de-DE" dirty="0" err="1"/>
              <a:t>Calculated?</a:t>
            </a:r>
            <a:r>
              <a:rPr lang="de-DE" b="0" dirty="0" err="1">
                <a:effectLst/>
              </a:rPr>
              <a:t>JIF</a:t>
            </a:r>
            <a:r>
              <a:rPr lang="de-DE" dirty="0">
                <a:effectLst/>
              </a:rPr>
              <a:t>=</a:t>
            </a:r>
            <a:r>
              <a:rPr lang="de-DE" dirty="0" err="1">
                <a:effectLst/>
              </a:rPr>
              <a:t>Citations</a:t>
            </a:r>
            <a:r>
              <a:rPr lang="de-DE" dirty="0">
                <a:effectLst/>
              </a:rPr>
              <a:t> in 2018 </a:t>
            </a:r>
            <a:r>
              <a:rPr lang="de-DE" dirty="0" err="1">
                <a:effectLst/>
              </a:rPr>
              <a:t>to</a:t>
            </a:r>
            <a:r>
              <a:rPr lang="de-DE" dirty="0">
                <a:effectLst/>
              </a:rPr>
              <a:t> </a:t>
            </a:r>
            <a:r>
              <a:rPr lang="de-DE" dirty="0" err="1">
                <a:effectLst/>
              </a:rPr>
              <a:t>items</a:t>
            </a:r>
            <a:r>
              <a:rPr lang="de-DE" dirty="0">
                <a:effectLst/>
              </a:rPr>
              <a:t> </a:t>
            </a:r>
            <a:r>
              <a:rPr lang="de-DE" dirty="0" err="1">
                <a:effectLst/>
              </a:rPr>
              <a:t>published</a:t>
            </a:r>
            <a:r>
              <a:rPr lang="de-DE" dirty="0">
                <a:effectLst/>
              </a:rPr>
              <a:t> in </a:t>
            </a:r>
            <a:r>
              <a:rPr lang="de-DE" b="1" dirty="0">
                <a:effectLst/>
              </a:rPr>
              <a:t>2016 (241) +2017 (122)</a:t>
            </a:r>
            <a:r>
              <a:rPr lang="de-DE" dirty="0">
                <a:effectLst/>
              </a:rPr>
              <a:t>=363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effectLst/>
              </a:rPr>
              <a:t>Number</a:t>
            </a:r>
            <a:r>
              <a:rPr lang="de-DE" dirty="0">
                <a:effectLst/>
              </a:rPr>
              <a:t> </a:t>
            </a:r>
            <a:r>
              <a:rPr lang="de-DE" dirty="0" err="1">
                <a:effectLst/>
              </a:rPr>
              <a:t>of</a:t>
            </a:r>
            <a:r>
              <a:rPr lang="de-DE" dirty="0">
                <a:effectLst/>
              </a:rPr>
              <a:t> </a:t>
            </a:r>
            <a:r>
              <a:rPr lang="de-DE" dirty="0" err="1">
                <a:effectLst/>
              </a:rPr>
              <a:t>citable</a:t>
            </a:r>
            <a:r>
              <a:rPr lang="de-DE" dirty="0">
                <a:effectLst/>
              </a:rPr>
              <a:t> </a:t>
            </a:r>
            <a:r>
              <a:rPr lang="de-DE" dirty="0" err="1">
                <a:effectLst/>
              </a:rPr>
              <a:t>items</a:t>
            </a:r>
            <a:r>
              <a:rPr lang="de-DE" dirty="0">
                <a:effectLst/>
              </a:rPr>
              <a:t> in </a:t>
            </a:r>
            <a:r>
              <a:rPr lang="de-DE" b="1" dirty="0">
                <a:effectLst/>
              </a:rPr>
              <a:t>2016 (54) + 2017 (42)</a:t>
            </a:r>
            <a:r>
              <a:rPr lang="de-DE" dirty="0">
                <a:effectLst/>
              </a:rPr>
              <a:t>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effectLst/>
              </a:rPr>
              <a:t>2018 Journal Impact </a:t>
            </a:r>
            <a:r>
              <a:rPr lang="de-DE" dirty="0" err="1">
                <a:effectLst/>
              </a:rPr>
              <a:t>Factor</a:t>
            </a:r>
            <a:r>
              <a:rPr lang="de-DE" dirty="0">
                <a:effectLst/>
              </a:rPr>
              <a:t>=363=3.78196</a:t>
            </a:r>
            <a:br>
              <a:rPr lang="de-DE" dirty="0"/>
            </a:br>
            <a:br>
              <a:rPr lang="de-DE" dirty="0"/>
            </a:br>
            <a:endParaRPr lang="en-US" sz="1200" b="1" dirty="0">
              <a:latin typeface="Century Gothic" panose="020B0502020202020204" pitchFamily="34" charset="0"/>
            </a:endParaRPr>
          </a:p>
          <a:p>
            <a:endParaRPr lang="en-US" dirty="0"/>
          </a:p>
          <a:p>
            <a:endParaRPr lang="de-DE" dirty="0"/>
          </a:p>
        </p:txBody>
      </p:sp>
      <p:sp>
        <p:nvSpPr>
          <p:cNvPr id="33796" name="Slide Number Placeholder 3"/>
          <p:cNvSpPr>
            <a:spLocks noGrp="1"/>
          </p:cNvSpPr>
          <p:nvPr>
            <p:ph type="sldNum" sz="quarter" idx="5"/>
          </p:nvPr>
        </p:nvSpPr>
        <p:spPr/>
        <p:txBody>
          <a:bodyPr/>
          <a:lstStyle/>
          <a:p>
            <a:pPr>
              <a:defRPr/>
            </a:pPr>
            <a:fld id="{02078B36-2360-4F65-B295-EA22BC6ABBF5}" type="slidenum">
              <a:rPr lang="en-US" smtClean="0"/>
              <a:pPr>
                <a:defRPr/>
              </a:pPr>
              <a:t>5</a:t>
            </a:fld>
            <a:endParaRPr lang="en-US"/>
          </a:p>
        </p:txBody>
      </p:sp>
    </p:spTree>
    <p:extLst>
      <p:ext uri="{BB962C8B-B14F-4D97-AF65-F5344CB8AC3E}">
        <p14:creationId xmlns:p14="http://schemas.microsoft.com/office/powerpoint/2010/main" val="413528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de-DE" baseline="0" dirty="0"/>
              <a:t>H-index = </a:t>
            </a:r>
            <a:r>
              <a:rPr lang="en-US" baseline="30000" dirty="0"/>
              <a:t>1</a:t>
            </a:r>
            <a:r>
              <a:rPr lang="en-US" dirty="0"/>
              <a:t>The </a:t>
            </a:r>
            <a:r>
              <a:rPr lang="en-US" i="1" dirty="0"/>
              <a:t>h-index</a:t>
            </a:r>
            <a:r>
              <a:rPr lang="en-US" dirty="0"/>
              <a:t> is defined as: </a:t>
            </a:r>
            <a:r>
              <a:rPr lang="en-US" i="1" dirty="0"/>
              <a:t>“</a:t>
            </a:r>
            <a:r>
              <a:rPr lang="en-US" dirty="0"/>
              <a:t>A scientist has index</a:t>
            </a:r>
            <a:r>
              <a:rPr lang="en-US" i="1" dirty="0"/>
              <a:t> h </a:t>
            </a:r>
            <a:r>
              <a:rPr lang="en-US" dirty="0"/>
              <a:t>if</a:t>
            </a:r>
            <a:r>
              <a:rPr lang="en-US" i="1" dirty="0"/>
              <a:t> h </a:t>
            </a:r>
            <a:r>
              <a:rPr lang="en-US" dirty="0"/>
              <a:t>of his/her</a:t>
            </a:r>
            <a:r>
              <a:rPr lang="en-US" i="1" dirty="0"/>
              <a:t> </a:t>
            </a:r>
            <a:r>
              <a:rPr lang="en-US" i="1" dirty="0" err="1"/>
              <a:t>Np</a:t>
            </a:r>
            <a:r>
              <a:rPr lang="en-US" i="1" dirty="0"/>
              <a:t> </a:t>
            </a:r>
            <a:r>
              <a:rPr lang="en-US" dirty="0"/>
              <a:t>papers have at least</a:t>
            </a:r>
            <a:r>
              <a:rPr lang="en-US" i="1" dirty="0"/>
              <a:t> h </a:t>
            </a:r>
            <a:r>
              <a:rPr lang="en-US" dirty="0"/>
              <a:t>citations each</a:t>
            </a:r>
            <a:r>
              <a:rPr lang="en-US" i="1" dirty="0"/>
              <a:t>, </a:t>
            </a:r>
            <a:r>
              <a:rPr lang="en-US" dirty="0"/>
              <a:t>and the other </a:t>
            </a:r>
            <a:r>
              <a:rPr lang="en-US" i="1" dirty="0"/>
              <a:t>(</a:t>
            </a:r>
            <a:r>
              <a:rPr lang="en-US" i="1" dirty="0" err="1"/>
              <a:t>Np</a:t>
            </a:r>
            <a:r>
              <a:rPr lang="en-US" i="1" dirty="0"/>
              <a:t>-h) </a:t>
            </a:r>
            <a:r>
              <a:rPr lang="en-US" dirty="0"/>
              <a:t>papers have no more than</a:t>
            </a:r>
            <a:r>
              <a:rPr lang="en-US" i="1" dirty="0"/>
              <a:t> h </a:t>
            </a:r>
            <a:r>
              <a:rPr lang="en-US" dirty="0"/>
              <a:t>citations eac</a:t>
            </a:r>
            <a:r>
              <a:rPr lang="en-US" i="1" dirty="0"/>
              <a:t>h</a:t>
            </a:r>
            <a:r>
              <a:rPr lang="en-US" dirty="0"/>
              <a:t>” (Hirsch, 2005).</a:t>
            </a:r>
          </a:p>
          <a:p>
            <a:endParaRPr lang="en-US" dirty="0"/>
          </a:p>
          <a:p>
            <a:endParaRPr lang="de-DE" dirty="0"/>
          </a:p>
        </p:txBody>
      </p:sp>
      <p:sp>
        <p:nvSpPr>
          <p:cNvPr id="33796" name="Slide Number Placeholder 3"/>
          <p:cNvSpPr>
            <a:spLocks noGrp="1"/>
          </p:cNvSpPr>
          <p:nvPr>
            <p:ph type="sldNum" sz="quarter" idx="5"/>
          </p:nvPr>
        </p:nvSpPr>
        <p:spPr/>
        <p:txBody>
          <a:bodyPr/>
          <a:lstStyle/>
          <a:p>
            <a:pPr>
              <a:defRPr/>
            </a:pPr>
            <a:fld id="{02078B36-2360-4F65-B295-EA22BC6ABBF5}" type="slidenum">
              <a:rPr lang="en-US" smtClean="0"/>
              <a:pPr>
                <a:defRPr/>
              </a:pPr>
              <a:t>16</a:t>
            </a:fld>
            <a:endParaRPr lang="en-US"/>
          </a:p>
        </p:txBody>
      </p:sp>
    </p:spTree>
    <p:extLst>
      <p:ext uri="{BB962C8B-B14F-4D97-AF65-F5344CB8AC3E}">
        <p14:creationId xmlns:p14="http://schemas.microsoft.com/office/powerpoint/2010/main" val="256160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de-DE" baseline="0" dirty="0"/>
              <a:t>H-index = </a:t>
            </a:r>
            <a:r>
              <a:rPr lang="en-US" baseline="30000" dirty="0"/>
              <a:t>1</a:t>
            </a:r>
            <a:r>
              <a:rPr lang="en-US" dirty="0"/>
              <a:t>The </a:t>
            </a:r>
            <a:r>
              <a:rPr lang="en-US" i="1" dirty="0"/>
              <a:t>h-index</a:t>
            </a:r>
            <a:r>
              <a:rPr lang="en-US" dirty="0"/>
              <a:t> is defined as: </a:t>
            </a:r>
            <a:r>
              <a:rPr lang="en-US" i="1" dirty="0"/>
              <a:t>“</a:t>
            </a:r>
            <a:r>
              <a:rPr lang="en-US" dirty="0"/>
              <a:t>A scientist has index</a:t>
            </a:r>
            <a:r>
              <a:rPr lang="en-US" i="1" dirty="0"/>
              <a:t> h </a:t>
            </a:r>
            <a:r>
              <a:rPr lang="en-US" dirty="0"/>
              <a:t>if</a:t>
            </a:r>
            <a:r>
              <a:rPr lang="en-US" i="1" dirty="0"/>
              <a:t> h </a:t>
            </a:r>
            <a:r>
              <a:rPr lang="en-US" dirty="0"/>
              <a:t>of his/her</a:t>
            </a:r>
            <a:r>
              <a:rPr lang="en-US" i="1" dirty="0"/>
              <a:t> </a:t>
            </a:r>
            <a:r>
              <a:rPr lang="en-US" i="1" dirty="0" err="1"/>
              <a:t>Np</a:t>
            </a:r>
            <a:r>
              <a:rPr lang="en-US" i="1" dirty="0"/>
              <a:t> </a:t>
            </a:r>
            <a:r>
              <a:rPr lang="en-US" dirty="0"/>
              <a:t>papers have at least</a:t>
            </a:r>
            <a:r>
              <a:rPr lang="en-US" i="1" dirty="0"/>
              <a:t> h </a:t>
            </a:r>
            <a:r>
              <a:rPr lang="en-US" dirty="0"/>
              <a:t>citations each</a:t>
            </a:r>
            <a:r>
              <a:rPr lang="en-US" i="1" dirty="0"/>
              <a:t>, </a:t>
            </a:r>
            <a:r>
              <a:rPr lang="en-US" dirty="0"/>
              <a:t>and the other </a:t>
            </a:r>
            <a:r>
              <a:rPr lang="en-US" i="1" dirty="0"/>
              <a:t>(</a:t>
            </a:r>
            <a:r>
              <a:rPr lang="en-US" i="1" dirty="0" err="1"/>
              <a:t>Np</a:t>
            </a:r>
            <a:r>
              <a:rPr lang="en-US" i="1" dirty="0"/>
              <a:t>-h) </a:t>
            </a:r>
            <a:r>
              <a:rPr lang="en-US" dirty="0"/>
              <a:t>papers have no more than</a:t>
            </a:r>
            <a:r>
              <a:rPr lang="en-US" i="1" dirty="0"/>
              <a:t> h </a:t>
            </a:r>
            <a:r>
              <a:rPr lang="en-US" dirty="0"/>
              <a:t>citations eac</a:t>
            </a:r>
            <a:r>
              <a:rPr lang="en-US" i="1" dirty="0"/>
              <a:t>h</a:t>
            </a:r>
            <a:r>
              <a:rPr lang="en-US" dirty="0"/>
              <a:t>” (Hirsch, 2005).</a:t>
            </a:r>
          </a:p>
          <a:p>
            <a:endParaRPr lang="en-US" dirty="0"/>
          </a:p>
          <a:p>
            <a:endParaRPr lang="de-DE" dirty="0"/>
          </a:p>
        </p:txBody>
      </p:sp>
      <p:sp>
        <p:nvSpPr>
          <p:cNvPr id="33796" name="Slide Number Placeholder 3"/>
          <p:cNvSpPr>
            <a:spLocks noGrp="1"/>
          </p:cNvSpPr>
          <p:nvPr>
            <p:ph type="sldNum" sz="quarter" idx="5"/>
          </p:nvPr>
        </p:nvSpPr>
        <p:spPr/>
        <p:txBody>
          <a:bodyPr/>
          <a:lstStyle/>
          <a:p>
            <a:pPr>
              <a:defRPr/>
            </a:pPr>
            <a:fld id="{02078B36-2360-4F65-B295-EA22BC6ABBF5}" type="slidenum">
              <a:rPr lang="en-US" smtClean="0"/>
              <a:pPr>
                <a:defRPr/>
              </a:pPr>
              <a:t>19</a:t>
            </a:fld>
            <a:endParaRPr lang="en-US"/>
          </a:p>
        </p:txBody>
      </p:sp>
    </p:spTree>
    <p:extLst>
      <p:ext uri="{BB962C8B-B14F-4D97-AF65-F5344CB8AC3E}">
        <p14:creationId xmlns:p14="http://schemas.microsoft.com/office/powerpoint/2010/main" val="177234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de-DE" baseline="0" dirty="0"/>
              <a:t>H-index = </a:t>
            </a:r>
            <a:r>
              <a:rPr lang="en-US" baseline="30000" dirty="0"/>
              <a:t>1</a:t>
            </a:r>
            <a:r>
              <a:rPr lang="en-US" dirty="0"/>
              <a:t>The </a:t>
            </a:r>
            <a:r>
              <a:rPr lang="en-US" i="1" dirty="0"/>
              <a:t>h-index</a:t>
            </a:r>
            <a:r>
              <a:rPr lang="en-US" dirty="0"/>
              <a:t> is defined as: </a:t>
            </a:r>
            <a:r>
              <a:rPr lang="en-US" i="1" dirty="0"/>
              <a:t>“</a:t>
            </a:r>
            <a:r>
              <a:rPr lang="en-US" dirty="0"/>
              <a:t>A scientist has index</a:t>
            </a:r>
            <a:r>
              <a:rPr lang="en-US" i="1" dirty="0"/>
              <a:t> h </a:t>
            </a:r>
            <a:r>
              <a:rPr lang="en-US" dirty="0"/>
              <a:t>if</a:t>
            </a:r>
            <a:r>
              <a:rPr lang="en-US" i="1" dirty="0"/>
              <a:t> h </a:t>
            </a:r>
            <a:r>
              <a:rPr lang="en-US" dirty="0"/>
              <a:t>of his/her</a:t>
            </a:r>
            <a:r>
              <a:rPr lang="en-US" i="1" dirty="0"/>
              <a:t> </a:t>
            </a:r>
            <a:r>
              <a:rPr lang="en-US" i="1" dirty="0" err="1"/>
              <a:t>Np</a:t>
            </a:r>
            <a:r>
              <a:rPr lang="en-US" i="1" dirty="0"/>
              <a:t> </a:t>
            </a:r>
            <a:r>
              <a:rPr lang="en-US" dirty="0"/>
              <a:t>papers have at least</a:t>
            </a:r>
            <a:r>
              <a:rPr lang="en-US" i="1" dirty="0"/>
              <a:t> h </a:t>
            </a:r>
            <a:r>
              <a:rPr lang="en-US" dirty="0"/>
              <a:t>citations each</a:t>
            </a:r>
            <a:r>
              <a:rPr lang="en-US" i="1" dirty="0"/>
              <a:t>, </a:t>
            </a:r>
            <a:r>
              <a:rPr lang="en-US" dirty="0"/>
              <a:t>and the other </a:t>
            </a:r>
            <a:r>
              <a:rPr lang="en-US" i="1" dirty="0"/>
              <a:t>(</a:t>
            </a:r>
            <a:r>
              <a:rPr lang="en-US" i="1" dirty="0" err="1"/>
              <a:t>Np</a:t>
            </a:r>
            <a:r>
              <a:rPr lang="en-US" i="1" dirty="0"/>
              <a:t>-h) </a:t>
            </a:r>
            <a:r>
              <a:rPr lang="en-US" dirty="0"/>
              <a:t>papers have no more than</a:t>
            </a:r>
            <a:r>
              <a:rPr lang="en-US" i="1" dirty="0"/>
              <a:t> h </a:t>
            </a:r>
            <a:r>
              <a:rPr lang="en-US" dirty="0"/>
              <a:t>citations eac</a:t>
            </a:r>
            <a:r>
              <a:rPr lang="en-US" i="1" dirty="0"/>
              <a:t>h</a:t>
            </a:r>
            <a:r>
              <a:rPr lang="en-US" dirty="0"/>
              <a:t>” (Hirsch, 2005).</a:t>
            </a:r>
          </a:p>
          <a:p>
            <a:endParaRPr lang="en-US" dirty="0"/>
          </a:p>
          <a:p>
            <a:endParaRPr lang="de-DE" dirty="0"/>
          </a:p>
        </p:txBody>
      </p:sp>
      <p:sp>
        <p:nvSpPr>
          <p:cNvPr id="33796" name="Slide Number Placeholder 3"/>
          <p:cNvSpPr>
            <a:spLocks noGrp="1"/>
          </p:cNvSpPr>
          <p:nvPr>
            <p:ph type="sldNum" sz="quarter" idx="5"/>
          </p:nvPr>
        </p:nvSpPr>
        <p:spPr/>
        <p:txBody>
          <a:bodyPr/>
          <a:lstStyle/>
          <a:p>
            <a:pPr>
              <a:defRPr/>
            </a:pPr>
            <a:fld id="{02078B36-2360-4F65-B295-EA22BC6ABBF5}" type="slidenum">
              <a:rPr lang="en-US" smtClean="0"/>
              <a:pPr>
                <a:defRPr/>
              </a:pPr>
              <a:t>20</a:t>
            </a:fld>
            <a:endParaRPr lang="en-US"/>
          </a:p>
        </p:txBody>
      </p:sp>
    </p:spTree>
    <p:extLst>
      <p:ext uri="{BB962C8B-B14F-4D97-AF65-F5344CB8AC3E}">
        <p14:creationId xmlns:p14="http://schemas.microsoft.com/office/powerpoint/2010/main" val="11650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r>
              <a:rPr lang="de-DE" baseline="0" dirty="0"/>
              <a:t>H-index = </a:t>
            </a:r>
            <a:r>
              <a:rPr lang="en-US" baseline="30000" dirty="0"/>
              <a:t>1</a:t>
            </a:r>
            <a:r>
              <a:rPr lang="en-US" dirty="0"/>
              <a:t>The </a:t>
            </a:r>
            <a:r>
              <a:rPr lang="en-US" i="1" dirty="0"/>
              <a:t>h-index</a:t>
            </a:r>
            <a:r>
              <a:rPr lang="en-US" dirty="0"/>
              <a:t> is defined as: </a:t>
            </a:r>
            <a:r>
              <a:rPr lang="en-US" i="1" dirty="0"/>
              <a:t>“</a:t>
            </a:r>
            <a:r>
              <a:rPr lang="en-US" dirty="0"/>
              <a:t>A scientist has index</a:t>
            </a:r>
            <a:r>
              <a:rPr lang="en-US" i="1" dirty="0"/>
              <a:t> h </a:t>
            </a:r>
            <a:r>
              <a:rPr lang="en-US" dirty="0"/>
              <a:t>if</a:t>
            </a:r>
            <a:r>
              <a:rPr lang="en-US" i="1" dirty="0"/>
              <a:t> h </a:t>
            </a:r>
            <a:r>
              <a:rPr lang="en-US" dirty="0"/>
              <a:t>of his/her</a:t>
            </a:r>
            <a:r>
              <a:rPr lang="en-US" i="1" dirty="0"/>
              <a:t> </a:t>
            </a:r>
            <a:r>
              <a:rPr lang="en-US" i="1" dirty="0" err="1"/>
              <a:t>Np</a:t>
            </a:r>
            <a:r>
              <a:rPr lang="en-US" i="1" dirty="0"/>
              <a:t> </a:t>
            </a:r>
            <a:r>
              <a:rPr lang="en-US" dirty="0"/>
              <a:t>papers have at least</a:t>
            </a:r>
            <a:r>
              <a:rPr lang="en-US" i="1" dirty="0"/>
              <a:t> h </a:t>
            </a:r>
            <a:r>
              <a:rPr lang="en-US" dirty="0"/>
              <a:t>citations each</a:t>
            </a:r>
            <a:r>
              <a:rPr lang="en-US" i="1" dirty="0"/>
              <a:t>, </a:t>
            </a:r>
            <a:r>
              <a:rPr lang="en-US" dirty="0"/>
              <a:t>and the other </a:t>
            </a:r>
            <a:r>
              <a:rPr lang="en-US" i="1" dirty="0"/>
              <a:t>(</a:t>
            </a:r>
            <a:r>
              <a:rPr lang="en-US" i="1" dirty="0" err="1"/>
              <a:t>Np</a:t>
            </a:r>
            <a:r>
              <a:rPr lang="en-US" i="1" dirty="0"/>
              <a:t>-h) </a:t>
            </a:r>
            <a:r>
              <a:rPr lang="en-US" dirty="0"/>
              <a:t>papers have no more than</a:t>
            </a:r>
            <a:r>
              <a:rPr lang="en-US" i="1" dirty="0"/>
              <a:t> h </a:t>
            </a:r>
            <a:r>
              <a:rPr lang="en-US" dirty="0"/>
              <a:t>citations eac</a:t>
            </a:r>
            <a:r>
              <a:rPr lang="en-US" i="1" dirty="0"/>
              <a:t>h</a:t>
            </a:r>
            <a:r>
              <a:rPr lang="en-US" dirty="0"/>
              <a:t>” (Hirsch, 2005).</a:t>
            </a:r>
          </a:p>
          <a:p>
            <a:endParaRPr lang="en-US" dirty="0"/>
          </a:p>
          <a:p>
            <a:endParaRPr lang="de-DE" dirty="0"/>
          </a:p>
        </p:txBody>
      </p:sp>
      <p:sp>
        <p:nvSpPr>
          <p:cNvPr id="33796" name="Slide Number Placeholder 3"/>
          <p:cNvSpPr>
            <a:spLocks noGrp="1"/>
          </p:cNvSpPr>
          <p:nvPr>
            <p:ph type="sldNum" sz="quarter" idx="5"/>
          </p:nvPr>
        </p:nvSpPr>
        <p:spPr/>
        <p:txBody>
          <a:bodyPr/>
          <a:lstStyle/>
          <a:p>
            <a:pPr>
              <a:defRPr/>
            </a:pPr>
            <a:fld id="{02078B36-2360-4F65-B295-EA22BC6ABBF5}" type="slidenum">
              <a:rPr lang="en-US" smtClean="0"/>
              <a:pPr>
                <a:defRPr/>
              </a:pPr>
              <a:t>24</a:t>
            </a:fld>
            <a:endParaRPr lang="en-US"/>
          </a:p>
        </p:txBody>
      </p:sp>
    </p:spTree>
    <p:extLst>
      <p:ext uri="{BB962C8B-B14F-4D97-AF65-F5344CB8AC3E}">
        <p14:creationId xmlns:p14="http://schemas.microsoft.com/office/powerpoint/2010/main" val="120576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E6B0290-17BB-4F31-99D1-BE20AB84894C}" type="slidenum">
              <a:rPr lang="de-DE" altLang="de-DE" smtClean="0"/>
              <a:pPr/>
              <a:t>25</a:t>
            </a:fld>
            <a:endParaRPr lang="de-DE" altLang="de-DE"/>
          </a:p>
        </p:txBody>
      </p:sp>
    </p:spTree>
    <p:extLst>
      <p:ext uri="{BB962C8B-B14F-4D97-AF65-F5344CB8AC3E}">
        <p14:creationId xmlns:p14="http://schemas.microsoft.com/office/powerpoint/2010/main" val="107969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E6B0290-17BB-4F31-99D1-BE20AB84894C}" type="slidenum">
              <a:rPr lang="de-DE" altLang="de-DE" smtClean="0"/>
              <a:pPr/>
              <a:t>27</a:t>
            </a:fld>
            <a:endParaRPr lang="de-DE" altLang="de-DE"/>
          </a:p>
        </p:txBody>
      </p:sp>
    </p:spTree>
    <p:extLst>
      <p:ext uri="{BB962C8B-B14F-4D97-AF65-F5344CB8AC3E}">
        <p14:creationId xmlns:p14="http://schemas.microsoft.com/office/powerpoint/2010/main" val="311335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 sz="1200" dirty="0"/>
          </a:p>
          <a:p>
            <a:pPr marL="0" indent="0">
              <a:buNone/>
            </a:pPr>
            <a:endParaRPr lang="en" sz="1200" dirty="0"/>
          </a:p>
          <a:p>
            <a:pPr marL="0" indent="0">
              <a:buNone/>
            </a:pPr>
            <a:endParaRPr lang="en" sz="1200" dirty="0"/>
          </a:p>
          <a:p>
            <a:endParaRPr lang="de-DE" dirty="0"/>
          </a:p>
        </p:txBody>
      </p:sp>
      <p:sp>
        <p:nvSpPr>
          <p:cNvPr id="4" name="Foliennummernplatzhalter 3"/>
          <p:cNvSpPr>
            <a:spLocks noGrp="1"/>
          </p:cNvSpPr>
          <p:nvPr>
            <p:ph type="sldNum" sz="quarter" idx="10"/>
          </p:nvPr>
        </p:nvSpPr>
        <p:spPr/>
        <p:txBody>
          <a:bodyPr/>
          <a:lstStyle/>
          <a:p>
            <a:fld id="{1E6B0290-17BB-4F31-99D1-BE20AB84894C}" type="slidenum">
              <a:rPr lang="de-DE" altLang="de-DE" smtClean="0"/>
              <a:pPr/>
              <a:t>28</a:t>
            </a:fld>
            <a:endParaRPr lang="de-DE" altLang="de-DE"/>
          </a:p>
        </p:txBody>
      </p:sp>
    </p:spTree>
    <p:extLst>
      <p:ext uri="{BB962C8B-B14F-4D97-AF65-F5344CB8AC3E}">
        <p14:creationId xmlns:p14="http://schemas.microsoft.com/office/powerpoint/2010/main" val="78102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58D8-BC40-4E6E-91F0-649D0937C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3E96C2-7E8A-489A-B5E9-89DFEC172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007981-65AD-4F0B-A8E2-ACF21BF19C33}"/>
              </a:ext>
            </a:extLst>
          </p:cNvPr>
          <p:cNvSpPr>
            <a:spLocks noGrp="1"/>
          </p:cNvSpPr>
          <p:nvPr>
            <p:ph type="dt" sz="half" idx="10"/>
          </p:nvPr>
        </p:nvSpPr>
        <p:spPr>
          <a:xfrm>
            <a:off x="838200" y="6356350"/>
            <a:ext cx="2743200" cy="365125"/>
          </a:xfrm>
          <a:prstGeom prst="rect">
            <a:avLst/>
          </a:prstGeom>
        </p:spPr>
        <p:txBody>
          <a:bodyPr/>
          <a:lstStyle/>
          <a:p>
            <a:fld id="{2A332B97-BD26-40A1-9C78-19F336739901}" type="datetime1">
              <a:rPr lang="en-US" smtClean="0"/>
              <a:t>8/5/19</a:t>
            </a:fld>
            <a:endParaRPr lang="en-US"/>
          </a:p>
        </p:txBody>
      </p:sp>
      <p:sp>
        <p:nvSpPr>
          <p:cNvPr id="5" name="Footer Placeholder 4">
            <a:extLst>
              <a:ext uri="{FF2B5EF4-FFF2-40B4-BE49-F238E27FC236}">
                <a16:creationId xmlns:a16="http://schemas.microsoft.com/office/drawing/2014/main" id="{426C9041-F4EF-4220-B147-17F263DFB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BB721F-B298-4425-8115-34CEEA2801E7}"/>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88771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F72A7-36B7-4CA9-B4BD-59E096866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FCED30-9085-4D33-A2FE-0D80B01719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5DD2-1F99-4A24-B85B-FDF5BCDE5EEA}"/>
              </a:ext>
            </a:extLst>
          </p:cNvPr>
          <p:cNvSpPr>
            <a:spLocks noGrp="1"/>
          </p:cNvSpPr>
          <p:nvPr>
            <p:ph type="dt" sz="half" idx="10"/>
          </p:nvPr>
        </p:nvSpPr>
        <p:spPr>
          <a:xfrm>
            <a:off x="838200" y="6356350"/>
            <a:ext cx="2743200" cy="365125"/>
          </a:xfrm>
          <a:prstGeom prst="rect">
            <a:avLst/>
          </a:prstGeom>
        </p:spPr>
        <p:txBody>
          <a:bodyPr/>
          <a:lstStyle/>
          <a:p>
            <a:fld id="{5EAC4CB2-BF62-4047-A906-AD51D597BFD1}" type="datetime1">
              <a:rPr lang="en-US" smtClean="0"/>
              <a:t>8/5/19</a:t>
            </a:fld>
            <a:endParaRPr lang="en-US"/>
          </a:p>
        </p:txBody>
      </p:sp>
      <p:sp>
        <p:nvSpPr>
          <p:cNvPr id="5" name="Footer Placeholder 4">
            <a:extLst>
              <a:ext uri="{FF2B5EF4-FFF2-40B4-BE49-F238E27FC236}">
                <a16:creationId xmlns:a16="http://schemas.microsoft.com/office/drawing/2014/main" id="{826B987F-016E-4BBA-989D-61B7B5CD04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0632CD-233E-4559-8633-8A6BD3BC3D74}"/>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1047643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81971B-B348-41AB-8807-4AB52EBB5D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19E36-6C36-4FA1-B05D-A2B6F3D38F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EDA06-EDD6-4546-87F3-E3CC4725A805}"/>
              </a:ext>
            </a:extLst>
          </p:cNvPr>
          <p:cNvSpPr>
            <a:spLocks noGrp="1"/>
          </p:cNvSpPr>
          <p:nvPr>
            <p:ph type="dt" sz="half" idx="10"/>
          </p:nvPr>
        </p:nvSpPr>
        <p:spPr>
          <a:xfrm>
            <a:off x="838200" y="6356350"/>
            <a:ext cx="2743200" cy="365125"/>
          </a:xfrm>
          <a:prstGeom prst="rect">
            <a:avLst/>
          </a:prstGeom>
        </p:spPr>
        <p:txBody>
          <a:bodyPr/>
          <a:lstStyle/>
          <a:p>
            <a:fld id="{E201792F-8FB2-4D9F-B2BA-08174E1EAA51}" type="datetime1">
              <a:rPr lang="en-US" smtClean="0"/>
              <a:t>8/5/19</a:t>
            </a:fld>
            <a:endParaRPr lang="en-US"/>
          </a:p>
        </p:txBody>
      </p:sp>
      <p:sp>
        <p:nvSpPr>
          <p:cNvPr id="5" name="Footer Placeholder 4">
            <a:extLst>
              <a:ext uri="{FF2B5EF4-FFF2-40B4-BE49-F238E27FC236}">
                <a16:creationId xmlns:a16="http://schemas.microsoft.com/office/drawing/2014/main" id="{51511F99-F210-49D2-9213-4124DB85A7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C0A2A0-3890-417A-B89F-FCF276702CA9}"/>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2110647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91344" y="1584000"/>
            <a:ext cx="11803807" cy="4860000"/>
          </a:xfrm>
        </p:spPr>
        <p:txBody>
          <a:bodyPr/>
          <a:lstStyle>
            <a:lvl1pPr>
              <a:tabLst/>
              <a:defRPr sz="1600">
                <a:latin typeface="+mn-lt"/>
                <a:cs typeface="Arial" pitchFamily="34" charset="0"/>
              </a:defRPr>
            </a:lvl1pPr>
            <a:lvl2pPr>
              <a:tabLst/>
              <a:defRPr sz="1600">
                <a:latin typeface="+mn-lt"/>
                <a:cs typeface="Arial" pitchFamily="34" charset="0"/>
              </a:defRPr>
            </a:lvl2pPr>
            <a:lvl3pPr>
              <a:tabLst/>
              <a:defRPr sz="1600">
                <a:latin typeface="+mn-lt"/>
                <a:cs typeface="Arial" pitchFamily="34" charset="0"/>
              </a:defRPr>
            </a:lvl3pPr>
            <a:lvl4pPr>
              <a:tabLst/>
              <a:defRPr>
                <a:latin typeface="+mn-lt"/>
                <a:cs typeface="Arial" pitchFamily="34" charset="0"/>
              </a:defRPr>
            </a:lvl4pPr>
            <a:lvl5pPr>
              <a:tabLst/>
              <a:defRPr>
                <a:latin typeface="+mn-lt"/>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p:cNvSpPr>
            <a:spLocks noGrp="1"/>
          </p:cNvSpPr>
          <p:nvPr>
            <p:ph type="title"/>
          </p:nvPr>
        </p:nvSpPr>
        <p:spPr>
          <a:xfrm>
            <a:off x="191345" y="936625"/>
            <a:ext cx="11803806" cy="539750"/>
          </a:xfrm>
        </p:spPr>
        <p:txBody>
          <a:bodyPr/>
          <a:lstStyle>
            <a:lvl1pPr>
              <a:defRPr>
                <a:latin typeface="+mj-lt"/>
                <a:cs typeface="Arial" pitchFamily="34" charset="0"/>
              </a:defRPr>
            </a:lvl1pPr>
          </a:lstStyle>
          <a:p>
            <a:r>
              <a:rPr lang="de-DE" dirty="0"/>
              <a:t>Titelmasterformat durch Klicken bearbeiten</a:t>
            </a:r>
          </a:p>
        </p:txBody>
      </p:sp>
      <p:sp>
        <p:nvSpPr>
          <p:cNvPr id="4" name="Rectangle 6"/>
          <p:cNvSpPr>
            <a:spLocks noGrp="1" noChangeArrowheads="1"/>
          </p:cNvSpPr>
          <p:nvPr>
            <p:ph type="sldNum" sz="quarter" idx="10"/>
          </p:nvPr>
        </p:nvSpPr>
        <p:spPr/>
        <p:txBody>
          <a:bodyPr/>
          <a:lstStyle>
            <a:lvl1pPr>
              <a:defRPr/>
            </a:lvl1pPr>
          </a:lstStyle>
          <a:p>
            <a:fld id="{57300395-FBF0-4710-AF3A-A40D03616283}" type="slidenum">
              <a:rPr lang="de-DE" altLang="de-DE"/>
              <a:pPr/>
              <a:t>‹#›</a:t>
            </a:fld>
            <a:endParaRPr lang="de-DE" altLang="de-DE"/>
          </a:p>
        </p:txBody>
      </p:sp>
    </p:spTree>
    <p:extLst>
      <p:ext uri="{BB962C8B-B14F-4D97-AF65-F5344CB8AC3E}">
        <p14:creationId xmlns:p14="http://schemas.microsoft.com/office/powerpoint/2010/main" val="289567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34081" y="2370460"/>
            <a:ext cx="10750551" cy="698500"/>
          </a:xfrm>
        </p:spPr>
        <p:txBody>
          <a:bodyPr/>
          <a:lstStyle>
            <a:lvl1pPr>
              <a:defRPr sz="3600" b="1">
                <a:latin typeface="+mj-lt"/>
                <a:cs typeface="Arial" pitchFamily="34" charset="0"/>
              </a:defRPr>
            </a:lvl1pPr>
          </a:lstStyle>
          <a:p>
            <a:r>
              <a:rPr lang="de-DE" noProof="0" dirty="0"/>
              <a:t>Titelmasterformat durch Klicken bearbeiten</a:t>
            </a:r>
            <a:endParaRPr lang="en-US" noProof="0" dirty="0"/>
          </a:p>
        </p:txBody>
      </p:sp>
      <p:sp>
        <p:nvSpPr>
          <p:cNvPr id="3075" name="Rectangle 3"/>
          <p:cNvSpPr>
            <a:spLocks noGrp="1" noChangeArrowheads="1"/>
          </p:cNvSpPr>
          <p:nvPr>
            <p:ph type="subTitle" idx="1"/>
          </p:nvPr>
        </p:nvSpPr>
        <p:spPr>
          <a:xfrm>
            <a:off x="1033792" y="3212976"/>
            <a:ext cx="8001000" cy="825500"/>
          </a:xfrm>
        </p:spPr>
        <p:txBody>
          <a:bodyPr/>
          <a:lstStyle>
            <a:lvl1pPr marL="0" indent="0">
              <a:buFont typeface="Wingdings" pitchFamily="2" charset="2"/>
              <a:buNone/>
              <a:tabLst>
                <a:tab pos="1524000" algn="l"/>
              </a:tabLst>
              <a:defRPr sz="1800" b="1">
                <a:solidFill>
                  <a:srgbClr val="808080"/>
                </a:solidFill>
                <a:latin typeface="+mn-lt"/>
                <a:cs typeface="Arial" pitchFamily="34" charset="0"/>
              </a:defRPr>
            </a:lvl1pPr>
          </a:lstStyle>
          <a:p>
            <a:r>
              <a:rPr lang="de-DE" noProof="0" dirty="0"/>
              <a:t>Formatvorlage des Untertitelmasters durch Klicken bearbeiten</a:t>
            </a:r>
            <a:endParaRPr lang="en-US" noProof="0" dirty="0"/>
          </a:p>
        </p:txBody>
      </p:sp>
    </p:spTree>
    <p:extLst>
      <p:ext uri="{BB962C8B-B14F-4D97-AF65-F5344CB8AC3E}">
        <p14:creationId xmlns:p14="http://schemas.microsoft.com/office/powerpoint/2010/main" val="258483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84904-3C26-43CB-9CD0-F1F9B12CD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289F9-68DC-4833-B2F1-E4F6900115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D0460-8AD3-4988-9832-476445FF5094}"/>
              </a:ext>
            </a:extLst>
          </p:cNvPr>
          <p:cNvSpPr>
            <a:spLocks noGrp="1"/>
          </p:cNvSpPr>
          <p:nvPr>
            <p:ph type="dt" sz="half" idx="10"/>
          </p:nvPr>
        </p:nvSpPr>
        <p:spPr>
          <a:xfrm>
            <a:off x="838200" y="6356350"/>
            <a:ext cx="2743200" cy="365125"/>
          </a:xfrm>
          <a:prstGeom prst="rect">
            <a:avLst/>
          </a:prstGeom>
        </p:spPr>
        <p:txBody>
          <a:bodyPr/>
          <a:lstStyle/>
          <a:p>
            <a:fld id="{C1EC1DCB-05B9-43D4-B483-33B9D8CDFDF5}" type="datetime1">
              <a:rPr lang="en-US" smtClean="0"/>
              <a:t>8/5/19</a:t>
            </a:fld>
            <a:endParaRPr lang="en-US"/>
          </a:p>
        </p:txBody>
      </p:sp>
      <p:sp>
        <p:nvSpPr>
          <p:cNvPr id="5" name="Footer Placeholder 4">
            <a:extLst>
              <a:ext uri="{FF2B5EF4-FFF2-40B4-BE49-F238E27FC236}">
                <a16:creationId xmlns:a16="http://schemas.microsoft.com/office/drawing/2014/main" id="{DC4FE1A2-0DB6-4387-86A0-19C297528A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32C3E-B4E2-469B-8C56-2747121D1E3B}"/>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1370006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5702-7853-4DC2-92A5-4B496570C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D04237-9330-481D-98EF-E490ECE80C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B10641-84F7-40AA-8263-3E898D1AF4B2}"/>
              </a:ext>
            </a:extLst>
          </p:cNvPr>
          <p:cNvSpPr>
            <a:spLocks noGrp="1"/>
          </p:cNvSpPr>
          <p:nvPr>
            <p:ph type="dt" sz="half" idx="10"/>
          </p:nvPr>
        </p:nvSpPr>
        <p:spPr>
          <a:xfrm>
            <a:off x="838200" y="6356350"/>
            <a:ext cx="2743200" cy="365125"/>
          </a:xfrm>
          <a:prstGeom prst="rect">
            <a:avLst/>
          </a:prstGeom>
        </p:spPr>
        <p:txBody>
          <a:bodyPr/>
          <a:lstStyle/>
          <a:p>
            <a:fld id="{11B27B96-F0CB-45B6-9F24-A719E266E7D8}" type="datetime1">
              <a:rPr lang="en-US" smtClean="0"/>
              <a:t>8/5/19</a:t>
            </a:fld>
            <a:endParaRPr lang="en-US"/>
          </a:p>
        </p:txBody>
      </p:sp>
      <p:sp>
        <p:nvSpPr>
          <p:cNvPr id="5" name="Footer Placeholder 4">
            <a:extLst>
              <a:ext uri="{FF2B5EF4-FFF2-40B4-BE49-F238E27FC236}">
                <a16:creationId xmlns:a16="http://schemas.microsoft.com/office/drawing/2014/main" id="{8B2F8647-221A-4566-9FBC-453D180ED3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4A969B-6C77-43AE-B76E-84B942012EF4}"/>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233683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CDD4-8B32-40EB-8953-035371809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8A936-2A2B-4A20-A6E6-A90AFF4B28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6EFBE-9A2C-4E66-825F-7831A299F0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B8E14B-5802-4BC6-A00C-D9EA2EF272E3}"/>
              </a:ext>
            </a:extLst>
          </p:cNvPr>
          <p:cNvSpPr>
            <a:spLocks noGrp="1"/>
          </p:cNvSpPr>
          <p:nvPr>
            <p:ph type="dt" sz="half" idx="10"/>
          </p:nvPr>
        </p:nvSpPr>
        <p:spPr>
          <a:xfrm>
            <a:off x="838200" y="6356350"/>
            <a:ext cx="2743200" cy="365125"/>
          </a:xfrm>
          <a:prstGeom prst="rect">
            <a:avLst/>
          </a:prstGeom>
        </p:spPr>
        <p:txBody>
          <a:bodyPr/>
          <a:lstStyle/>
          <a:p>
            <a:fld id="{CFB03EC2-9033-4345-814C-ED470C69684F}" type="datetime1">
              <a:rPr lang="en-US" smtClean="0"/>
              <a:t>8/5/19</a:t>
            </a:fld>
            <a:endParaRPr lang="en-US"/>
          </a:p>
        </p:txBody>
      </p:sp>
      <p:sp>
        <p:nvSpPr>
          <p:cNvPr id="6" name="Footer Placeholder 5">
            <a:extLst>
              <a:ext uri="{FF2B5EF4-FFF2-40B4-BE49-F238E27FC236}">
                <a16:creationId xmlns:a16="http://schemas.microsoft.com/office/drawing/2014/main" id="{4255B363-F40E-49DE-8650-5CEEAE103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454A75-7DFF-4304-9CEF-1B487D1DC637}"/>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235599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ED25-91DB-4F0A-9008-0C67F7D3AD90}"/>
              </a:ext>
            </a:extLst>
          </p:cNvPr>
          <p:cNvSpPr>
            <a:spLocks noGrp="1"/>
          </p:cNvSpPr>
          <p:nvPr>
            <p:ph type="title"/>
          </p:nvPr>
        </p:nvSpPr>
        <p:spPr>
          <a:xfrm>
            <a:off x="839788" y="365125"/>
            <a:ext cx="877665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F275D-8AFD-445F-9543-A94E79EEC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027BEA-0C29-41A1-BD99-2F9F3FC9E4D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F815D-2525-43E3-AAF2-260A11A2C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5AEE9F-FBB8-47D1-BBE9-BB1DB96920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0B127-584F-43FA-AC6F-0CB0B753549B}"/>
              </a:ext>
            </a:extLst>
          </p:cNvPr>
          <p:cNvSpPr>
            <a:spLocks noGrp="1"/>
          </p:cNvSpPr>
          <p:nvPr>
            <p:ph type="dt" sz="half" idx="10"/>
          </p:nvPr>
        </p:nvSpPr>
        <p:spPr>
          <a:xfrm>
            <a:off x="838200" y="6356350"/>
            <a:ext cx="2743200" cy="365125"/>
          </a:xfrm>
          <a:prstGeom prst="rect">
            <a:avLst/>
          </a:prstGeom>
        </p:spPr>
        <p:txBody>
          <a:bodyPr/>
          <a:lstStyle/>
          <a:p>
            <a:fld id="{8ED49DBF-8B3F-464B-BF94-6D709627C94E}" type="datetime1">
              <a:rPr lang="en-US" smtClean="0"/>
              <a:t>8/5/19</a:t>
            </a:fld>
            <a:endParaRPr lang="en-US"/>
          </a:p>
        </p:txBody>
      </p:sp>
      <p:sp>
        <p:nvSpPr>
          <p:cNvPr id="8" name="Footer Placeholder 7">
            <a:extLst>
              <a:ext uri="{FF2B5EF4-FFF2-40B4-BE49-F238E27FC236}">
                <a16:creationId xmlns:a16="http://schemas.microsoft.com/office/drawing/2014/main" id="{54748A31-67C5-4CAC-85F7-29F1160D5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B0AA7C-8DED-4229-A580-6A5DDCBAEEA3}"/>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339482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2DDD-BA8E-4069-9855-6B8B715148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41ED65-2337-42FB-8B01-A6410AB82961}"/>
              </a:ext>
            </a:extLst>
          </p:cNvPr>
          <p:cNvSpPr>
            <a:spLocks noGrp="1"/>
          </p:cNvSpPr>
          <p:nvPr>
            <p:ph type="dt" sz="half" idx="10"/>
          </p:nvPr>
        </p:nvSpPr>
        <p:spPr>
          <a:xfrm>
            <a:off x="838200" y="6356350"/>
            <a:ext cx="2743200" cy="365125"/>
          </a:xfrm>
          <a:prstGeom prst="rect">
            <a:avLst/>
          </a:prstGeom>
        </p:spPr>
        <p:txBody>
          <a:bodyPr/>
          <a:lstStyle/>
          <a:p>
            <a:fld id="{F95D050F-BB9A-4565-A7E7-0B5FA37D39E8}" type="datetime1">
              <a:rPr lang="en-US" smtClean="0"/>
              <a:t>8/5/19</a:t>
            </a:fld>
            <a:endParaRPr lang="en-US"/>
          </a:p>
        </p:txBody>
      </p:sp>
      <p:sp>
        <p:nvSpPr>
          <p:cNvPr id="4" name="Footer Placeholder 3">
            <a:extLst>
              <a:ext uri="{FF2B5EF4-FFF2-40B4-BE49-F238E27FC236}">
                <a16:creationId xmlns:a16="http://schemas.microsoft.com/office/drawing/2014/main" id="{AD727F51-CB4A-403D-83AF-8E5771CF23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F2A480-84F5-423B-881C-1DECAB93AC33}"/>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3935668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318F8-E65F-4418-B750-08D620D69F1C}"/>
              </a:ext>
            </a:extLst>
          </p:cNvPr>
          <p:cNvSpPr>
            <a:spLocks noGrp="1"/>
          </p:cNvSpPr>
          <p:nvPr>
            <p:ph type="dt" sz="half" idx="10"/>
          </p:nvPr>
        </p:nvSpPr>
        <p:spPr>
          <a:xfrm>
            <a:off x="838200" y="6356350"/>
            <a:ext cx="2743200" cy="365125"/>
          </a:xfrm>
          <a:prstGeom prst="rect">
            <a:avLst/>
          </a:prstGeom>
        </p:spPr>
        <p:txBody>
          <a:bodyPr/>
          <a:lstStyle/>
          <a:p>
            <a:fld id="{FB3A3224-E2CA-425A-873F-05B264ABB1A6}" type="datetime1">
              <a:rPr lang="en-US" smtClean="0"/>
              <a:t>8/5/19</a:t>
            </a:fld>
            <a:endParaRPr lang="en-US"/>
          </a:p>
        </p:txBody>
      </p:sp>
      <p:sp>
        <p:nvSpPr>
          <p:cNvPr id="4" name="Slide Number Placeholder 3">
            <a:extLst>
              <a:ext uri="{FF2B5EF4-FFF2-40B4-BE49-F238E27FC236}">
                <a16:creationId xmlns:a16="http://schemas.microsoft.com/office/drawing/2014/main" id="{2E5547C8-28D3-4849-86D2-8850B528CBD4}"/>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226932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C25C-4563-44C3-849D-60A33FD53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44846D-82EE-43CD-96D4-BE46AB345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A1244-39F2-490D-8C0C-D79858E85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CA6ED5-FA3E-4B54-988C-0B30FD6F62C3}"/>
              </a:ext>
            </a:extLst>
          </p:cNvPr>
          <p:cNvSpPr>
            <a:spLocks noGrp="1"/>
          </p:cNvSpPr>
          <p:nvPr>
            <p:ph type="dt" sz="half" idx="10"/>
          </p:nvPr>
        </p:nvSpPr>
        <p:spPr>
          <a:xfrm>
            <a:off x="838200" y="6356350"/>
            <a:ext cx="2743200" cy="365125"/>
          </a:xfrm>
          <a:prstGeom prst="rect">
            <a:avLst/>
          </a:prstGeom>
        </p:spPr>
        <p:txBody>
          <a:bodyPr/>
          <a:lstStyle/>
          <a:p>
            <a:fld id="{570A3D07-E2D2-40A5-9C4D-39B4F6DEA685}" type="datetime1">
              <a:rPr lang="en-US" smtClean="0"/>
              <a:t>8/5/19</a:t>
            </a:fld>
            <a:endParaRPr lang="en-US"/>
          </a:p>
        </p:txBody>
      </p:sp>
      <p:sp>
        <p:nvSpPr>
          <p:cNvPr id="6" name="Footer Placeholder 5">
            <a:extLst>
              <a:ext uri="{FF2B5EF4-FFF2-40B4-BE49-F238E27FC236}">
                <a16:creationId xmlns:a16="http://schemas.microsoft.com/office/drawing/2014/main" id="{F6E41E13-2C94-48C0-BFB3-97315F82D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6D0968-DB0A-430F-A42F-A4895E9FE394}"/>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3684395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5E29-5F71-4B59-A59B-64FF49EF0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6E4E7C-51FB-458B-83D0-B78FDD781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3D506-F9CE-4CBD-B503-DE07C4A28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1662BE-6D60-4A19-8F2E-E6813DB79B4D}"/>
              </a:ext>
            </a:extLst>
          </p:cNvPr>
          <p:cNvSpPr>
            <a:spLocks noGrp="1"/>
          </p:cNvSpPr>
          <p:nvPr>
            <p:ph type="dt" sz="half" idx="10"/>
          </p:nvPr>
        </p:nvSpPr>
        <p:spPr>
          <a:xfrm>
            <a:off x="838200" y="6356350"/>
            <a:ext cx="2743200" cy="365125"/>
          </a:xfrm>
          <a:prstGeom prst="rect">
            <a:avLst/>
          </a:prstGeom>
        </p:spPr>
        <p:txBody>
          <a:bodyPr/>
          <a:lstStyle/>
          <a:p>
            <a:fld id="{F3933661-F9DE-4B5D-B9C3-6795D82787C9}" type="datetime1">
              <a:rPr lang="en-US" smtClean="0"/>
              <a:t>8/5/19</a:t>
            </a:fld>
            <a:endParaRPr lang="en-US"/>
          </a:p>
        </p:txBody>
      </p:sp>
      <p:sp>
        <p:nvSpPr>
          <p:cNvPr id="6" name="Footer Placeholder 5">
            <a:extLst>
              <a:ext uri="{FF2B5EF4-FFF2-40B4-BE49-F238E27FC236}">
                <a16:creationId xmlns:a16="http://schemas.microsoft.com/office/drawing/2014/main" id="{9122B475-AFC1-499C-9FFF-C893A3B4F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100621-C497-4F52-A104-2C6DDCDFEDC4}"/>
              </a:ext>
            </a:extLst>
          </p:cNvPr>
          <p:cNvSpPr>
            <a:spLocks noGrp="1"/>
          </p:cNvSpPr>
          <p:nvPr>
            <p:ph type="sldNum" sz="quarter" idx="12"/>
          </p:nvPr>
        </p:nvSpPr>
        <p:spPr/>
        <p:txBody>
          <a:bodyPr/>
          <a:lstStyle/>
          <a:p>
            <a:fld id="{C6910C44-2842-4E1F-9E1D-59CD7BB0EBA5}" type="slidenum">
              <a:rPr lang="en-US" smtClean="0"/>
              <a:t>‹#›</a:t>
            </a:fld>
            <a:endParaRPr lang="en-US"/>
          </a:p>
        </p:txBody>
      </p:sp>
    </p:spTree>
    <p:extLst>
      <p:ext uri="{BB962C8B-B14F-4D97-AF65-F5344CB8AC3E}">
        <p14:creationId xmlns:p14="http://schemas.microsoft.com/office/powerpoint/2010/main" val="166914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6E25F2-D0B9-41EC-8931-F62F0DE405F2}"/>
              </a:ext>
            </a:extLst>
          </p:cNvPr>
          <p:cNvPicPr>
            <a:picLocks noChangeAspect="1"/>
          </p:cNvPicPr>
          <p:nvPr userDrawn="1"/>
        </p:nvPicPr>
        <p:blipFill>
          <a:blip r:embed="rId15" cstate="hqprint">
            <a:alphaModFix amt="50000"/>
            <a:extLst>
              <a:ext uri="{28A0092B-C50C-407E-A947-70E740481C1C}">
                <a14:useLocalDpi xmlns:a14="http://schemas.microsoft.com/office/drawing/2010/main" val="0"/>
              </a:ext>
            </a:extLst>
          </a:blip>
          <a:stretch>
            <a:fillRect/>
          </a:stretch>
        </p:blipFill>
        <p:spPr>
          <a:xfrm>
            <a:off x="9186332" y="1"/>
            <a:ext cx="3005668" cy="1690688"/>
          </a:xfrm>
          <a:prstGeom prst="rect">
            <a:avLst/>
          </a:prstGeom>
        </p:spPr>
      </p:pic>
      <p:sp>
        <p:nvSpPr>
          <p:cNvPr id="2" name="Title Placeholder 1">
            <a:extLst>
              <a:ext uri="{FF2B5EF4-FFF2-40B4-BE49-F238E27FC236}">
                <a16:creationId xmlns:a16="http://schemas.microsoft.com/office/drawing/2014/main" id="{E39804A4-D849-4696-9C77-333A810DE268}"/>
              </a:ext>
            </a:extLst>
          </p:cNvPr>
          <p:cNvSpPr>
            <a:spLocks noGrp="1"/>
          </p:cNvSpPr>
          <p:nvPr>
            <p:ph type="title"/>
          </p:nvPr>
        </p:nvSpPr>
        <p:spPr>
          <a:xfrm>
            <a:off x="838200" y="365125"/>
            <a:ext cx="874014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EC5BD2-F891-49AE-B0FE-C2A1A486F4D3}"/>
              </a:ext>
            </a:extLst>
          </p:cNvPr>
          <p:cNvSpPr>
            <a:spLocks noGrp="1"/>
          </p:cNvSpPr>
          <p:nvPr>
            <p:ph type="body" idx="1"/>
          </p:nvPr>
        </p:nvSpPr>
        <p:spPr>
          <a:xfrm>
            <a:off x="838200" y="1825625"/>
            <a:ext cx="10515600" cy="416369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8C83702-C83D-4002-B4C1-2C4EEC5A9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10C44-2842-4E1F-9E1D-59CD7BB0EBA5}" type="slidenum">
              <a:rPr lang="en-US" smtClean="0"/>
              <a:t>‹#›</a:t>
            </a:fld>
            <a:endParaRPr lang="en-US"/>
          </a:p>
        </p:txBody>
      </p:sp>
      <p:sp>
        <p:nvSpPr>
          <p:cNvPr id="9" name="Rechteck 6">
            <a:extLst>
              <a:ext uri="{FF2B5EF4-FFF2-40B4-BE49-F238E27FC236}">
                <a16:creationId xmlns:a16="http://schemas.microsoft.com/office/drawing/2014/main" id="{704A660C-6C5B-4EBD-B95A-2B4561F3102C}"/>
              </a:ext>
            </a:extLst>
          </p:cNvPr>
          <p:cNvSpPr/>
          <p:nvPr userDrawn="1"/>
        </p:nvSpPr>
        <p:spPr>
          <a:xfrm>
            <a:off x="0" y="6050280"/>
            <a:ext cx="12192000" cy="126683"/>
          </a:xfrm>
          <a:prstGeom prst="rect">
            <a:avLst/>
          </a:prstGeom>
          <a:solidFill>
            <a:srgbClr val="00964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Picture 9">
            <a:extLst>
              <a:ext uri="{FF2B5EF4-FFF2-40B4-BE49-F238E27FC236}">
                <a16:creationId xmlns:a16="http://schemas.microsoft.com/office/drawing/2014/main" id="{1AC2BAB1-CB53-4947-8B7F-5FF20A44A549}"/>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324957" y="6295631"/>
            <a:ext cx="1542086" cy="394487"/>
          </a:xfrm>
          <a:prstGeom prst="rect">
            <a:avLst/>
          </a:prstGeom>
        </p:spPr>
      </p:pic>
      <p:sp>
        <p:nvSpPr>
          <p:cNvPr id="11" name="Rectangle 10">
            <a:extLst>
              <a:ext uri="{FF2B5EF4-FFF2-40B4-BE49-F238E27FC236}">
                <a16:creationId xmlns:a16="http://schemas.microsoft.com/office/drawing/2014/main" id="{C685E302-A057-4A71-AADD-F5019F88889C}"/>
              </a:ext>
            </a:extLst>
          </p:cNvPr>
          <p:cNvSpPr/>
          <p:nvPr userDrawn="1"/>
        </p:nvSpPr>
        <p:spPr>
          <a:xfrm>
            <a:off x="418798" y="6311899"/>
            <a:ext cx="3324949" cy="307777"/>
          </a:xfrm>
          <a:prstGeom prst="rect">
            <a:avLst/>
          </a:prstGeom>
        </p:spPr>
        <p:txBody>
          <a:bodyPr wrap="none">
            <a:spAutoFit/>
          </a:bodyPr>
          <a:lstStyle/>
          <a:p>
            <a:r>
              <a:rPr lang="en-US" sz="1400" dirty="0">
                <a:latin typeface="Century Gothic" panose="020B0502020202020204" pitchFamily="34" charset="0"/>
              </a:rPr>
              <a:t>Wileyonlinelibrary.com/journal/JPIM </a:t>
            </a:r>
          </a:p>
        </p:txBody>
      </p:sp>
    </p:spTree>
    <p:extLst>
      <p:ext uri="{BB962C8B-B14F-4D97-AF65-F5344CB8AC3E}">
        <p14:creationId xmlns:p14="http://schemas.microsoft.com/office/powerpoint/2010/main" val="1225802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onlinelibrary.wiley.com/journal/15405885"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publicationethic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https://mc.manuscriptcentral.com/jpim" TargetMode="External"/><Relationship Id="rId2" Type="http://schemas.openxmlformats.org/officeDocument/2006/relationships/hyperlink" Target="https://onlinelibrary.wiley.com/journal/15405885" TargetMode="External"/><Relationship Id="rId1" Type="http://schemas.openxmlformats.org/officeDocument/2006/relationships/slideLayout" Target="../slideLayouts/slideLayout1.xml"/><Relationship Id="rId4" Type="http://schemas.openxmlformats.org/officeDocument/2006/relationships/hyperlink" Target="https://www.linkedin.com/groups/694301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mc.manuscriptcentral.com/jpim" TargetMode="External"/><Relationship Id="rId2" Type="http://schemas.openxmlformats.org/officeDocument/2006/relationships/hyperlink" Target="https://onlinelibrary.wiley.com/journal/15405885"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scimagojr.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138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Shape 1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84084066-EA75-4237-81F3-EFA63E04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727" y="1540833"/>
            <a:ext cx="5462546" cy="2348895"/>
          </a:xfrm>
          <a:prstGeom prst="rect">
            <a:avLst/>
          </a:prstGeom>
        </p:spPr>
      </p:pic>
      <p:pic>
        <p:nvPicPr>
          <p:cNvPr id="12" name="Picture 11">
            <a:extLst>
              <a:ext uri="{FF2B5EF4-FFF2-40B4-BE49-F238E27FC236}">
                <a16:creationId xmlns:a16="http://schemas.microsoft.com/office/drawing/2014/main" id="{CB08F3DC-B3DA-42D9-B09B-659A181DD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014" y="270787"/>
            <a:ext cx="2446596" cy="625873"/>
          </a:xfrm>
          <a:prstGeom prst="rect">
            <a:avLst/>
          </a:prstGeom>
        </p:spPr>
      </p:pic>
      <p:pic>
        <p:nvPicPr>
          <p:cNvPr id="14" name="Picture 13">
            <a:extLst>
              <a:ext uri="{FF2B5EF4-FFF2-40B4-BE49-F238E27FC236}">
                <a16:creationId xmlns:a16="http://schemas.microsoft.com/office/drawing/2014/main" id="{4915D3AA-7F75-4B86-A780-D02653996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29" y="336640"/>
            <a:ext cx="1392745" cy="560020"/>
          </a:xfrm>
          <a:prstGeom prst="rect">
            <a:avLst/>
          </a:prstGeom>
        </p:spPr>
      </p:pic>
      <p:sp>
        <p:nvSpPr>
          <p:cNvPr id="11" name="TextBox 10">
            <a:extLst>
              <a:ext uri="{FF2B5EF4-FFF2-40B4-BE49-F238E27FC236}">
                <a16:creationId xmlns:a16="http://schemas.microsoft.com/office/drawing/2014/main" id="{F3F2571C-CB29-4038-9402-157C815F9C57}"/>
              </a:ext>
            </a:extLst>
          </p:cNvPr>
          <p:cNvSpPr txBox="1"/>
          <p:nvPr/>
        </p:nvSpPr>
        <p:spPr>
          <a:xfrm>
            <a:off x="3057292" y="4880972"/>
            <a:ext cx="6924908" cy="830997"/>
          </a:xfrm>
          <a:prstGeom prst="rect">
            <a:avLst/>
          </a:prstGeom>
          <a:noFill/>
        </p:spPr>
        <p:txBody>
          <a:bodyPr wrap="square" rtlCol="0">
            <a:spAutoFit/>
          </a:bodyPr>
          <a:lstStyle/>
          <a:p>
            <a:r>
              <a:rPr lang="en-US" sz="1600" dirty="0">
                <a:latin typeface="Century Gothic" panose="020B0502020202020204" pitchFamily="34" charset="0"/>
              </a:rPr>
              <a:t>		   Editors-in-Chief:</a:t>
            </a:r>
          </a:p>
          <a:p>
            <a:r>
              <a:rPr lang="en-US" sz="2000" dirty="0">
                <a:latin typeface="Century Gothic" panose="020B0502020202020204" pitchFamily="34" charset="0"/>
              </a:rPr>
              <a:t>Charles Noble			Jelena Spanjol</a:t>
            </a:r>
          </a:p>
          <a:p>
            <a:r>
              <a:rPr lang="en-US" sz="1200" dirty="0">
                <a:latin typeface="Century Gothic" panose="020B0502020202020204" pitchFamily="34" charset="0"/>
              </a:rPr>
              <a:t>University of Tennessee			Ludwig-</a:t>
            </a:r>
            <a:r>
              <a:rPr lang="en-US" sz="1200" dirty="0" err="1">
                <a:latin typeface="Century Gothic" panose="020B0502020202020204" pitchFamily="34" charset="0"/>
              </a:rPr>
              <a:t>Maximilians</a:t>
            </a:r>
            <a:r>
              <a:rPr lang="en-US" sz="1200" dirty="0">
                <a:latin typeface="Century Gothic" panose="020B0502020202020204" pitchFamily="34" charset="0"/>
              </a:rPr>
              <a:t>-Universität Munich</a:t>
            </a:r>
          </a:p>
        </p:txBody>
      </p:sp>
      <p:sp>
        <p:nvSpPr>
          <p:cNvPr id="2" name="TextBox 1">
            <a:extLst>
              <a:ext uri="{FF2B5EF4-FFF2-40B4-BE49-F238E27FC236}">
                <a16:creationId xmlns:a16="http://schemas.microsoft.com/office/drawing/2014/main" id="{01D75B10-7E24-C148-9D71-977C3AF9A828}"/>
              </a:ext>
            </a:extLst>
          </p:cNvPr>
          <p:cNvSpPr txBox="1"/>
          <p:nvPr/>
        </p:nvSpPr>
        <p:spPr>
          <a:xfrm>
            <a:off x="3490361" y="4116046"/>
            <a:ext cx="5145961" cy="954107"/>
          </a:xfrm>
          <a:prstGeom prst="rect">
            <a:avLst/>
          </a:prstGeom>
          <a:noFill/>
        </p:spPr>
        <p:txBody>
          <a:bodyPr wrap="none" rtlCol="0">
            <a:spAutoFit/>
          </a:bodyPr>
          <a:lstStyle/>
          <a:p>
            <a:r>
              <a:rPr lang="en-US" sz="2800" b="1" dirty="0">
                <a:latin typeface="Century Gothic" panose="020B0502020202020204" pitchFamily="34" charset="0"/>
              </a:rPr>
              <a:t>2019 PDMA UIUC Consortium</a:t>
            </a:r>
          </a:p>
          <a:p>
            <a:endParaRPr lang="en-US" sz="2800" b="1" dirty="0">
              <a:latin typeface="Century Gothic" panose="020B0502020202020204" pitchFamily="34" charset="0"/>
            </a:endParaRPr>
          </a:p>
        </p:txBody>
      </p:sp>
      <p:pic>
        <p:nvPicPr>
          <p:cNvPr id="3" name="Picture 2">
            <a:extLst>
              <a:ext uri="{FF2B5EF4-FFF2-40B4-BE49-F238E27FC236}">
                <a16:creationId xmlns:a16="http://schemas.microsoft.com/office/drawing/2014/main" id="{8E9AC64E-4447-AC4E-9A9B-ADC5A7B0D16E}"/>
              </a:ext>
            </a:extLst>
          </p:cNvPr>
          <p:cNvPicPr>
            <a:picLocks noChangeAspect="1"/>
          </p:cNvPicPr>
          <p:nvPr/>
        </p:nvPicPr>
        <p:blipFill>
          <a:blip r:embed="rId6"/>
          <a:stretch>
            <a:fillRect/>
          </a:stretch>
        </p:blipFill>
        <p:spPr>
          <a:xfrm>
            <a:off x="66289" y="0"/>
            <a:ext cx="12059422" cy="6858000"/>
          </a:xfrm>
          <a:prstGeom prst="rect">
            <a:avLst/>
          </a:prstGeom>
        </p:spPr>
      </p:pic>
    </p:spTree>
    <p:extLst>
      <p:ext uri="{BB962C8B-B14F-4D97-AF65-F5344CB8AC3E}">
        <p14:creationId xmlns:p14="http://schemas.microsoft.com/office/powerpoint/2010/main" val="403627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b="1" dirty="0">
                <a:latin typeface="Century Gothic" panose="020B0502020202020204" pitchFamily="34" charset="0"/>
              </a:rPr>
              <a:t>Associate Editor (AE) Team</a:t>
            </a:r>
            <a:endParaRPr lang="de-DE" b="1" dirty="0">
              <a:latin typeface="Century Gothic" panose="020B0502020202020204" pitchFamily="34" charset="0"/>
            </a:endParaRPr>
          </a:p>
        </p:txBody>
      </p:sp>
      <p:graphicFrame>
        <p:nvGraphicFramePr>
          <p:cNvPr id="5" name="Inhaltsplatzhalter 4"/>
          <p:cNvGraphicFramePr>
            <a:graphicFrameLocks noGrp="1"/>
          </p:cNvGraphicFramePr>
          <p:nvPr>
            <p:ph sz="half" idx="1"/>
          </p:nvPr>
        </p:nvGraphicFramePr>
        <p:xfrm>
          <a:off x="240632" y="1774824"/>
          <a:ext cx="5779168" cy="3960945"/>
        </p:xfrm>
        <a:graphic>
          <a:graphicData uri="http://schemas.openxmlformats.org/drawingml/2006/table">
            <a:tbl>
              <a:tblPr firstRow="1" bandRow="1">
                <a:tableStyleId>{5C22544A-7EE6-4342-B048-85BDC9FD1C3A}</a:tableStyleId>
              </a:tblPr>
              <a:tblGrid>
                <a:gridCol w="1820397">
                  <a:extLst>
                    <a:ext uri="{9D8B030D-6E8A-4147-A177-3AD203B41FA5}">
                      <a16:colId xmlns:a16="http://schemas.microsoft.com/office/drawing/2014/main" val="822706815"/>
                    </a:ext>
                  </a:extLst>
                </a:gridCol>
                <a:gridCol w="3958771">
                  <a:extLst>
                    <a:ext uri="{9D8B030D-6E8A-4147-A177-3AD203B41FA5}">
                      <a16:colId xmlns:a16="http://schemas.microsoft.com/office/drawing/2014/main" val="3851813507"/>
                    </a:ext>
                  </a:extLst>
                </a:gridCol>
              </a:tblGrid>
              <a:tr h="398225">
                <a:tc>
                  <a:txBody>
                    <a:bodyPr/>
                    <a:lstStyle/>
                    <a:p>
                      <a:r>
                        <a:rPr lang="de-DE" sz="1400" dirty="0">
                          <a:latin typeface="Century Gothic" panose="020B0502020202020204" pitchFamily="34" charset="0"/>
                        </a:rPr>
                        <a:t>Name</a:t>
                      </a:r>
                    </a:p>
                  </a:txBody>
                  <a:tcPr/>
                </a:tc>
                <a:tc>
                  <a:txBody>
                    <a:bodyPr/>
                    <a:lstStyle/>
                    <a:p>
                      <a:r>
                        <a:rPr lang="de-DE" sz="1400" dirty="0">
                          <a:latin typeface="Century Gothic" panose="020B0502020202020204" pitchFamily="34" charset="0"/>
                        </a:rPr>
                        <a:t>Affiliation</a:t>
                      </a:r>
                    </a:p>
                  </a:txBody>
                  <a:tcPr/>
                </a:tc>
                <a:extLst>
                  <a:ext uri="{0D108BD9-81ED-4DB2-BD59-A6C34878D82A}">
                    <a16:rowId xmlns:a16="http://schemas.microsoft.com/office/drawing/2014/main" val="4143055396"/>
                  </a:ext>
                </a:extLst>
              </a:tr>
              <a:tr h="398225">
                <a:tc>
                  <a:txBody>
                    <a:bodyPr/>
                    <a:lstStyle/>
                    <a:p>
                      <a:r>
                        <a:rPr lang="de-DE" sz="1400" dirty="0">
                          <a:latin typeface="Century Gothic" panose="020B0502020202020204" pitchFamily="34" charset="0"/>
                        </a:rPr>
                        <a:t>Alexy, Oliver</a:t>
                      </a:r>
                    </a:p>
                  </a:txBody>
                  <a:tcPr>
                    <a:solidFill>
                      <a:schemeClr val="accent1">
                        <a:lumMod val="20000"/>
                        <a:lumOff val="80000"/>
                      </a:schemeClr>
                    </a:solidFill>
                  </a:tcPr>
                </a:tc>
                <a:tc>
                  <a:txBody>
                    <a:bodyPr/>
                    <a:lstStyle/>
                    <a:p>
                      <a:r>
                        <a:rPr lang="de-DE" sz="1400" dirty="0">
                          <a:latin typeface="Century Gothic" panose="020B0502020202020204" pitchFamily="34" charset="0"/>
                        </a:rPr>
                        <a:t>Technical University of</a:t>
                      </a:r>
                      <a:r>
                        <a:rPr lang="de-DE" sz="1400" baseline="0" dirty="0">
                          <a:latin typeface="Century Gothic" panose="020B0502020202020204" pitchFamily="34" charset="0"/>
                        </a:rPr>
                        <a:t> </a:t>
                      </a:r>
                      <a:r>
                        <a:rPr lang="de-DE" sz="1400" dirty="0">
                          <a:latin typeface="Century Gothic" panose="020B0502020202020204" pitchFamily="34" charset="0"/>
                        </a:rPr>
                        <a:t>Munich, Germany</a:t>
                      </a:r>
                    </a:p>
                  </a:txBody>
                  <a:tcPr>
                    <a:solidFill>
                      <a:schemeClr val="accent1">
                        <a:lumMod val="20000"/>
                        <a:lumOff val="80000"/>
                      </a:schemeClr>
                    </a:solidFill>
                  </a:tcPr>
                </a:tc>
                <a:extLst>
                  <a:ext uri="{0D108BD9-81ED-4DB2-BD59-A6C34878D82A}">
                    <a16:rowId xmlns:a16="http://schemas.microsoft.com/office/drawing/2014/main" val="1491360103"/>
                  </a:ext>
                </a:extLst>
              </a:tr>
              <a:tr h="523865">
                <a:tc>
                  <a:txBody>
                    <a:bodyPr/>
                    <a:lstStyle/>
                    <a:p>
                      <a:r>
                        <a:rPr lang="de-DE" sz="1400" dirty="0">
                          <a:latin typeface="Century Gothic" panose="020B0502020202020204" pitchFamily="34" charset="0"/>
                        </a:rPr>
                        <a:t>Atuahene-Gima, Kwaku</a:t>
                      </a:r>
                    </a:p>
                  </a:txBody>
                  <a:tcPr>
                    <a:solidFill>
                      <a:schemeClr val="accent1">
                        <a:lumMod val="20000"/>
                        <a:lumOff val="80000"/>
                      </a:schemeClr>
                    </a:solidFill>
                  </a:tcPr>
                </a:tc>
                <a:tc>
                  <a:txBody>
                    <a:bodyPr/>
                    <a:lstStyle/>
                    <a:p>
                      <a:r>
                        <a:rPr lang="de-DE" sz="1400" dirty="0">
                          <a:latin typeface="Century Gothic" panose="020B0502020202020204" pitchFamily="34" charset="0"/>
                        </a:rPr>
                        <a:t>Nobel International Business School, Ghana</a:t>
                      </a:r>
                    </a:p>
                  </a:txBody>
                  <a:tcPr>
                    <a:solidFill>
                      <a:schemeClr val="accent1">
                        <a:lumMod val="20000"/>
                        <a:lumOff val="80000"/>
                      </a:schemeClr>
                    </a:solidFill>
                  </a:tcPr>
                </a:tc>
                <a:extLst>
                  <a:ext uri="{0D108BD9-81ED-4DB2-BD59-A6C34878D82A}">
                    <a16:rowId xmlns:a16="http://schemas.microsoft.com/office/drawing/2014/main" val="371722853"/>
                  </a:ext>
                </a:extLst>
              </a:tr>
              <a:tr h="523865">
                <a:tc>
                  <a:txBody>
                    <a:bodyPr/>
                    <a:lstStyle/>
                    <a:p>
                      <a:r>
                        <a:rPr lang="de-DE" sz="1400" dirty="0">
                          <a:latin typeface="Century Gothic" panose="020B0502020202020204" pitchFamily="34" charset="0"/>
                        </a:rPr>
                        <a:t>Bayus, Barry L.</a:t>
                      </a: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North Carolina at Chapel Hill, USA</a:t>
                      </a:r>
                    </a:p>
                  </a:txBody>
                  <a:tcPr>
                    <a:solidFill>
                      <a:schemeClr val="accent2">
                        <a:lumMod val="20000"/>
                        <a:lumOff val="80000"/>
                      </a:schemeClr>
                    </a:solidFill>
                  </a:tcPr>
                </a:tc>
                <a:extLst>
                  <a:ext uri="{0D108BD9-81ED-4DB2-BD59-A6C34878D82A}">
                    <a16:rowId xmlns:a16="http://schemas.microsoft.com/office/drawing/2014/main" val="115686110"/>
                  </a:ext>
                </a:extLst>
              </a:tr>
              <a:tr h="398225">
                <a:tc>
                  <a:txBody>
                    <a:bodyPr/>
                    <a:lstStyle/>
                    <a:p>
                      <a:r>
                        <a:rPr lang="de-DE" sz="1400" dirty="0">
                          <a:latin typeface="Century Gothic" panose="020B0502020202020204" pitchFamily="34" charset="0"/>
                        </a:rPr>
                        <a:t>Bstieler, Ludwig A.</a:t>
                      </a: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New Hampshire, USA</a:t>
                      </a:r>
                    </a:p>
                  </a:txBody>
                  <a:tcPr>
                    <a:solidFill>
                      <a:schemeClr val="accent2">
                        <a:lumMod val="20000"/>
                        <a:lumOff val="80000"/>
                      </a:schemeClr>
                    </a:solidFill>
                  </a:tcPr>
                </a:tc>
                <a:extLst>
                  <a:ext uri="{0D108BD9-81ED-4DB2-BD59-A6C34878D82A}">
                    <a16:rowId xmlns:a16="http://schemas.microsoft.com/office/drawing/2014/main" val="1075861388"/>
                  </a:ext>
                </a:extLst>
              </a:tr>
              <a:tr h="398225">
                <a:tc>
                  <a:txBody>
                    <a:bodyPr/>
                    <a:lstStyle/>
                    <a:p>
                      <a:r>
                        <a:rPr lang="de-DE" sz="1400" dirty="0">
                          <a:latin typeface="Century Gothic" panose="020B0502020202020204" pitchFamily="34" charset="0"/>
                        </a:rPr>
                        <a:t>Cui, Anna</a:t>
                      </a: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Illinois at Chicago, USA</a:t>
                      </a:r>
                    </a:p>
                  </a:txBody>
                  <a:tcPr>
                    <a:solidFill>
                      <a:schemeClr val="accent2">
                        <a:lumMod val="20000"/>
                        <a:lumOff val="80000"/>
                      </a:schemeClr>
                    </a:solidFill>
                  </a:tcPr>
                </a:tc>
                <a:extLst>
                  <a:ext uri="{0D108BD9-81ED-4DB2-BD59-A6C34878D82A}">
                    <a16:rowId xmlns:a16="http://schemas.microsoft.com/office/drawing/2014/main" val="688327205"/>
                  </a:ext>
                </a:extLst>
              </a:tr>
              <a:tr h="398225">
                <a:tc>
                  <a:txBody>
                    <a:bodyPr/>
                    <a:lstStyle/>
                    <a:p>
                      <a:r>
                        <a:rPr lang="de-DE" sz="1400" dirty="0">
                          <a:latin typeface="Century Gothic" panose="020B0502020202020204" pitchFamily="34" charset="0"/>
                        </a:rPr>
                        <a:t>Gemser, Gerda</a:t>
                      </a:r>
                    </a:p>
                  </a:txBody>
                  <a:tcPr>
                    <a:solidFill>
                      <a:schemeClr val="accent1">
                        <a:lumMod val="20000"/>
                        <a:lumOff val="80000"/>
                      </a:schemeClr>
                    </a:solidFill>
                  </a:tcPr>
                </a:tc>
                <a:tc>
                  <a:txBody>
                    <a:bodyPr/>
                    <a:lstStyle/>
                    <a:p>
                      <a:r>
                        <a:rPr lang="de-DE" sz="1400" dirty="0">
                          <a:latin typeface="Century Gothic" panose="020B0502020202020204" pitchFamily="34" charset="0"/>
                        </a:rPr>
                        <a:t>RMIT University, Australia</a:t>
                      </a:r>
                    </a:p>
                  </a:txBody>
                  <a:tcPr>
                    <a:solidFill>
                      <a:schemeClr val="accent1">
                        <a:lumMod val="20000"/>
                        <a:lumOff val="80000"/>
                      </a:schemeClr>
                    </a:solidFill>
                  </a:tcPr>
                </a:tc>
                <a:extLst>
                  <a:ext uri="{0D108BD9-81ED-4DB2-BD59-A6C34878D82A}">
                    <a16:rowId xmlns:a16="http://schemas.microsoft.com/office/drawing/2014/main" val="1690365400"/>
                  </a:ext>
                </a:extLst>
              </a:tr>
              <a:tr h="523865">
                <a:tc>
                  <a:txBody>
                    <a:bodyPr/>
                    <a:lstStyle/>
                    <a:p>
                      <a:r>
                        <a:rPr lang="de-DE" sz="1400" dirty="0">
                          <a:latin typeface="Century Gothic" panose="020B0502020202020204" pitchFamily="34" charset="0"/>
                        </a:rPr>
                        <a:t>Kim, Namwoon</a:t>
                      </a:r>
                    </a:p>
                  </a:txBody>
                  <a:tcPr>
                    <a:solidFill>
                      <a:schemeClr val="accent1">
                        <a:lumMod val="20000"/>
                        <a:lumOff val="80000"/>
                      </a:schemeClr>
                    </a:solidFill>
                  </a:tcPr>
                </a:tc>
                <a:tc>
                  <a:txBody>
                    <a:bodyPr/>
                    <a:lstStyle/>
                    <a:p>
                      <a:r>
                        <a:rPr lang="de-DE" sz="1400" dirty="0">
                          <a:latin typeface="Century Gothic" panose="020B0502020202020204" pitchFamily="34" charset="0"/>
                        </a:rPr>
                        <a:t>Hong Kong Polytechnic University, Hong Kong</a:t>
                      </a:r>
                    </a:p>
                  </a:txBody>
                  <a:tcPr>
                    <a:solidFill>
                      <a:schemeClr val="accent1">
                        <a:lumMod val="20000"/>
                        <a:lumOff val="80000"/>
                      </a:schemeClr>
                    </a:solidFill>
                  </a:tcPr>
                </a:tc>
                <a:extLst>
                  <a:ext uri="{0D108BD9-81ED-4DB2-BD59-A6C34878D82A}">
                    <a16:rowId xmlns:a16="http://schemas.microsoft.com/office/drawing/2014/main" val="2045162843"/>
                  </a:ext>
                </a:extLst>
              </a:tr>
              <a:tr h="398225">
                <a:tc>
                  <a:txBody>
                    <a:bodyPr/>
                    <a:lstStyle/>
                    <a:p>
                      <a:r>
                        <a:rPr lang="de-DE" sz="1400" dirty="0">
                          <a:latin typeface="Century Gothic" panose="020B0502020202020204" pitchFamily="34" charset="0"/>
                        </a:rPr>
                        <a:t>O´Connor, Gina</a:t>
                      </a:r>
                    </a:p>
                  </a:txBody>
                  <a:tcPr>
                    <a:solidFill>
                      <a:schemeClr val="accent2">
                        <a:lumMod val="20000"/>
                        <a:lumOff val="80000"/>
                      </a:schemeClr>
                    </a:solidFill>
                  </a:tcPr>
                </a:tc>
                <a:tc>
                  <a:txBody>
                    <a:bodyPr/>
                    <a:lstStyle/>
                    <a:p>
                      <a:r>
                        <a:rPr lang="de-DE" sz="1400" dirty="0">
                          <a:latin typeface="Century Gothic" panose="020B0502020202020204" pitchFamily="34" charset="0"/>
                        </a:rPr>
                        <a:t>Rensselaer Polytechnic Institute, USA</a:t>
                      </a:r>
                    </a:p>
                  </a:txBody>
                  <a:tcPr>
                    <a:solidFill>
                      <a:schemeClr val="accent2">
                        <a:lumMod val="20000"/>
                        <a:lumOff val="80000"/>
                      </a:schemeClr>
                    </a:solidFill>
                  </a:tcPr>
                </a:tc>
                <a:extLst>
                  <a:ext uri="{0D108BD9-81ED-4DB2-BD59-A6C34878D82A}">
                    <a16:rowId xmlns:a16="http://schemas.microsoft.com/office/drawing/2014/main" val="1903229013"/>
                  </a:ext>
                </a:extLst>
              </a:tr>
            </a:tbl>
          </a:graphicData>
        </a:graphic>
      </p:graphicFrame>
      <p:graphicFrame>
        <p:nvGraphicFramePr>
          <p:cNvPr id="6" name="Inhaltsplatzhalter 5"/>
          <p:cNvGraphicFramePr>
            <a:graphicFrameLocks/>
          </p:cNvGraphicFramePr>
          <p:nvPr/>
        </p:nvGraphicFramePr>
        <p:xfrm>
          <a:off x="6096000" y="1774827"/>
          <a:ext cx="5856514" cy="3972419"/>
        </p:xfrm>
        <a:graphic>
          <a:graphicData uri="http://schemas.openxmlformats.org/drawingml/2006/table">
            <a:tbl>
              <a:tblPr firstRow="1" bandRow="1">
                <a:tableStyleId>{5C22544A-7EE6-4342-B048-85BDC9FD1C3A}</a:tableStyleId>
              </a:tblPr>
              <a:tblGrid>
                <a:gridCol w="2083151">
                  <a:extLst>
                    <a:ext uri="{9D8B030D-6E8A-4147-A177-3AD203B41FA5}">
                      <a16:colId xmlns:a16="http://schemas.microsoft.com/office/drawing/2014/main" val="79130262"/>
                    </a:ext>
                  </a:extLst>
                </a:gridCol>
                <a:gridCol w="3773363">
                  <a:extLst>
                    <a:ext uri="{9D8B030D-6E8A-4147-A177-3AD203B41FA5}">
                      <a16:colId xmlns:a16="http://schemas.microsoft.com/office/drawing/2014/main" val="1440929249"/>
                    </a:ext>
                  </a:extLst>
                </a:gridCol>
              </a:tblGrid>
              <a:tr h="386745">
                <a:tc>
                  <a:txBody>
                    <a:bodyPr/>
                    <a:lstStyle/>
                    <a:p>
                      <a:r>
                        <a:rPr lang="de-DE" sz="1400" dirty="0">
                          <a:latin typeface="Century Gothic" panose="020B0502020202020204" pitchFamily="34" charset="0"/>
                        </a:rPr>
                        <a:t>Name</a:t>
                      </a:r>
                    </a:p>
                  </a:txBody>
                  <a:tcPr/>
                </a:tc>
                <a:tc>
                  <a:txBody>
                    <a:bodyPr/>
                    <a:lstStyle/>
                    <a:p>
                      <a:r>
                        <a:rPr lang="de-DE" sz="1400" dirty="0">
                          <a:latin typeface="Century Gothic" panose="020B0502020202020204" pitchFamily="34" charset="0"/>
                        </a:rPr>
                        <a:t>Affiliation</a:t>
                      </a:r>
                    </a:p>
                  </a:txBody>
                  <a:tcPr/>
                </a:tc>
                <a:extLst>
                  <a:ext uri="{0D108BD9-81ED-4DB2-BD59-A6C34878D82A}">
                    <a16:rowId xmlns:a16="http://schemas.microsoft.com/office/drawing/2014/main" val="3711888614"/>
                  </a:ext>
                </a:extLst>
              </a:tr>
              <a:tr h="441341">
                <a:tc>
                  <a:txBody>
                    <a:bodyPr/>
                    <a:lstStyle/>
                    <a:p>
                      <a:r>
                        <a:rPr lang="de-DE" sz="1400" dirty="0">
                          <a:latin typeface="Century Gothic" panose="020B0502020202020204" pitchFamily="34" charset="0"/>
                        </a:rPr>
                        <a:t>Ordanini, Andrea</a:t>
                      </a:r>
                    </a:p>
                  </a:txBody>
                  <a:tcPr>
                    <a:solidFill>
                      <a:schemeClr val="accent1">
                        <a:lumMod val="20000"/>
                        <a:lumOff val="80000"/>
                      </a:schemeClr>
                    </a:solidFill>
                  </a:tcPr>
                </a:tc>
                <a:tc>
                  <a:txBody>
                    <a:bodyPr/>
                    <a:lstStyle/>
                    <a:p>
                      <a:r>
                        <a:rPr lang="de-DE" sz="1400" dirty="0">
                          <a:latin typeface="Century Gothic" panose="020B0502020202020204" pitchFamily="34" charset="0"/>
                        </a:rPr>
                        <a:t>Bocconi University, Italy</a:t>
                      </a:r>
                    </a:p>
                  </a:txBody>
                  <a:tcPr>
                    <a:solidFill>
                      <a:schemeClr val="accent1">
                        <a:lumMod val="20000"/>
                        <a:lumOff val="80000"/>
                      </a:schemeClr>
                    </a:solidFill>
                  </a:tcPr>
                </a:tc>
                <a:extLst>
                  <a:ext uri="{0D108BD9-81ED-4DB2-BD59-A6C34878D82A}">
                    <a16:rowId xmlns:a16="http://schemas.microsoft.com/office/drawing/2014/main" val="577724847"/>
                  </a:ext>
                </a:extLst>
              </a:tr>
              <a:tr h="525852">
                <a:tc>
                  <a:txBody>
                    <a:bodyPr/>
                    <a:lstStyle/>
                    <a:p>
                      <a:r>
                        <a:rPr lang="de-DE" sz="1400" dirty="0">
                          <a:latin typeface="Century Gothic" panose="020B0502020202020204" pitchFamily="34" charset="0"/>
                        </a:rPr>
                        <a:t>Rindfleisch, Aric</a:t>
                      </a: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Illinois at Urbana-Champaign, USA</a:t>
                      </a:r>
                    </a:p>
                  </a:txBody>
                  <a:tcPr>
                    <a:solidFill>
                      <a:schemeClr val="accent2">
                        <a:lumMod val="20000"/>
                        <a:lumOff val="80000"/>
                      </a:schemeClr>
                    </a:solidFill>
                  </a:tcPr>
                </a:tc>
                <a:extLst>
                  <a:ext uri="{0D108BD9-81ED-4DB2-BD59-A6C34878D82A}">
                    <a16:rowId xmlns:a16="http://schemas.microsoft.com/office/drawing/2014/main" val="870887061"/>
                  </a:ext>
                </a:extLst>
              </a:tr>
              <a:tr h="522719">
                <a:tc>
                  <a:txBody>
                    <a:bodyPr/>
                    <a:lstStyle/>
                    <a:p>
                      <a:r>
                        <a:rPr lang="de-DE" sz="1400" dirty="0">
                          <a:latin typeface="Century Gothic" panose="020B0502020202020204" pitchFamily="34" charset="0"/>
                        </a:rPr>
                        <a:t>Rosa, José Antonio</a:t>
                      </a:r>
                    </a:p>
                  </a:txBody>
                  <a:tcPr>
                    <a:solidFill>
                      <a:schemeClr val="accent2">
                        <a:lumMod val="20000"/>
                        <a:lumOff val="80000"/>
                      </a:schemeClr>
                    </a:solidFill>
                  </a:tcPr>
                </a:tc>
                <a:tc>
                  <a:txBody>
                    <a:bodyPr/>
                    <a:lstStyle/>
                    <a:p>
                      <a:r>
                        <a:rPr lang="de-DE" sz="1400" dirty="0">
                          <a:latin typeface="Century Gothic" panose="020B0502020202020204" pitchFamily="34" charset="0"/>
                        </a:rPr>
                        <a:t>Iowa State University, USA</a:t>
                      </a:r>
                    </a:p>
                  </a:txBody>
                  <a:tcPr>
                    <a:solidFill>
                      <a:schemeClr val="accent2">
                        <a:lumMod val="20000"/>
                        <a:lumOff val="80000"/>
                      </a:schemeClr>
                    </a:solidFill>
                  </a:tcPr>
                </a:tc>
                <a:extLst>
                  <a:ext uri="{0D108BD9-81ED-4DB2-BD59-A6C34878D82A}">
                    <a16:rowId xmlns:a16="http://schemas.microsoft.com/office/drawing/2014/main" val="1086184751"/>
                  </a:ext>
                </a:extLst>
              </a:tr>
              <a:tr h="409675">
                <a:tc>
                  <a:txBody>
                    <a:bodyPr/>
                    <a:lstStyle/>
                    <a:p>
                      <a:r>
                        <a:rPr lang="de-DE" sz="1400" dirty="0">
                          <a:latin typeface="Century Gothic" panose="020B0502020202020204" pitchFamily="34" charset="0"/>
                        </a:rPr>
                        <a:t>Slotegraaf, Rebecca</a:t>
                      </a:r>
                    </a:p>
                  </a:txBody>
                  <a:tcPr>
                    <a:solidFill>
                      <a:schemeClr val="accent2">
                        <a:lumMod val="20000"/>
                        <a:lumOff val="80000"/>
                      </a:schemeClr>
                    </a:solidFill>
                  </a:tcPr>
                </a:tc>
                <a:tc>
                  <a:txBody>
                    <a:bodyPr/>
                    <a:lstStyle/>
                    <a:p>
                      <a:r>
                        <a:rPr lang="de-DE" sz="1400" dirty="0">
                          <a:latin typeface="Century Gothic" panose="020B0502020202020204" pitchFamily="34" charset="0"/>
                        </a:rPr>
                        <a:t>Indiana University, USA</a:t>
                      </a:r>
                    </a:p>
                  </a:txBody>
                  <a:tcPr>
                    <a:solidFill>
                      <a:schemeClr val="accent2">
                        <a:lumMod val="20000"/>
                        <a:lumOff val="80000"/>
                      </a:schemeClr>
                    </a:solidFill>
                  </a:tcPr>
                </a:tc>
                <a:extLst>
                  <a:ext uri="{0D108BD9-81ED-4DB2-BD59-A6C34878D82A}">
                    <a16:rowId xmlns:a16="http://schemas.microsoft.com/office/drawing/2014/main" val="3860959266"/>
                  </a:ext>
                </a:extLst>
              </a:tr>
              <a:tr h="525852">
                <a:tc>
                  <a:txBody>
                    <a:bodyPr/>
                    <a:lstStyle/>
                    <a:p>
                      <a:r>
                        <a:rPr lang="de-DE" sz="1400" dirty="0">
                          <a:latin typeface="Century Gothic" panose="020B0502020202020204" pitchFamily="34" charset="0"/>
                        </a:rPr>
                        <a:t>Spann, Martin</a:t>
                      </a:r>
                    </a:p>
                  </a:txBody>
                  <a:tcPr>
                    <a:solidFill>
                      <a:schemeClr val="accent1">
                        <a:lumMod val="20000"/>
                        <a:lumOff val="80000"/>
                      </a:schemeClr>
                    </a:solidFill>
                  </a:tcPr>
                </a:tc>
                <a:tc>
                  <a:txBody>
                    <a:bodyPr/>
                    <a:lstStyle/>
                    <a:p>
                      <a:r>
                        <a:rPr lang="de-DE" sz="1400" dirty="0">
                          <a:latin typeface="Century Gothic" panose="020B0502020202020204" pitchFamily="34" charset="0"/>
                        </a:rPr>
                        <a:t>Ludwig-Maximilians-Universität (LMU), Germany</a:t>
                      </a:r>
                    </a:p>
                  </a:txBody>
                  <a:tcPr>
                    <a:solidFill>
                      <a:schemeClr val="accent1">
                        <a:lumMod val="20000"/>
                        <a:lumOff val="80000"/>
                      </a:schemeClr>
                    </a:solidFill>
                  </a:tcPr>
                </a:tc>
                <a:extLst>
                  <a:ext uri="{0D108BD9-81ED-4DB2-BD59-A6C34878D82A}">
                    <a16:rowId xmlns:a16="http://schemas.microsoft.com/office/drawing/2014/main" val="1114840092"/>
                  </a:ext>
                </a:extLst>
              </a:tr>
              <a:tr h="386745">
                <a:tc>
                  <a:txBody>
                    <a:bodyPr/>
                    <a:lstStyle/>
                    <a:p>
                      <a:r>
                        <a:rPr lang="de-DE" sz="1400" dirty="0">
                          <a:latin typeface="Century Gothic" panose="020B0502020202020204" pitchFamily="34" charset="0"/>
                        </a:rPr>
                        <a:t>Srinivasan,</a:t>
                      </a:r>
                      <a:r>
                        <a:rPr lang="de-DE" sz="1400" baseline="0" dirty="0">
                          <a:latin typeface="Century Gothic" panose="020B0502020202020204" pitchFamily="34" charset="0"/>
                        </a:rPr>
                        <a:t> Raji</a:t>
                      </a:r>
                      <a:endParaRPr lang="de-DE" sz="1400" dirty="0">
                        <a:latin typeface="Century Gothic" panose="020B0502020202020204" pitchFamily="34" charset="0"/>
                      </a:endParaRP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Texas at Austin, USA</a:t>
                      </a:r>
                    </a:p>
                  </a:txBody>
                  <a:tcPr>
                    <a:solidFill>
                      <a:schemeClr val="accent2">
                        <a:lumMod val="20000"/>
                        <a:lumOff val="80000"/>
                      </a:schemeClr>
                    </a:solidFill>
                  </a:tcPr>
                </a:tc>
                <a:extLst>
                  <a:ext uri="{0D108BD9-81ED-4DB2-BD59-A6C34878D82A}">
                    <a16:rowId xmlns:a16="http://schemas.microsoft.com/office/drawing/2014/main" val="739159485"/>
                  </a:ext>
                </a:extLst>
              </a:tr>
              <a:tr h="386745">
                <a:tc>
                  <a:txBody>
                    <a:bodyPr/>
                    <a:lstStyle/>
                    <a:p>
                      <a:r>
                        <a:rPr lang="de-DE" sz="1400" dirty="0">
                          <a:latin typeface="Century Gothic" panose="020B0502020202020204" pitchFamily="34" charset="0"/>
                        </a:rPr>
                        <a:t>Tellis, Gerry</a:t>
                      </a:r>
                    </a:p>
                  </a:txBody>
                  <a:tcPr>
                    <a:solidFill>
                      <a:schemeClr val="accent2">
                        <a:lumMod val="20000"/>
                        <a:lumOff val="80000"/>
                      </a:schemeClr>
                    </a:solidFill>
                  </a:tcPr>
                </a:tc>
                <a:tc>
                  <a:txBody>
                    <a:bodyPr/>
                    <a:lstStyle/>
                    <a:p>
                      <a:r>
                        <a:rPr lang="de-DE" sz="1400" dirty="0">
                          <a:latin typeface="Century Gothic" panose="020B0502020202020204" pitchFamily="34" charset="0"/>
                        </a:rPr>
                        <a:t>University of Southern California, USA</a:t>
                      </a:r>
                    </a:p>
                  </a:txBody>
                  <a:tcPr>
                    <a:solidFill>
                      <a:schemeClr val="accent2">
                        <a:lumMod val="20000"/>
                        <a:lumOff val="80000"/>
                      </a:schemeClr>
                    </a:solidFill>
                  </a:tcPr>
                </a:tc>
                <a:extLst>
                  <a:ext uri="{0D108BD9-81ED-4DB2-BD59-A6C34878D82A}">
                    <a16:rowId xmlns:a16="http://schemas.microsoft.com/office/drawing/2014/main" val="3558838027"/>
                  </a:ext>
                </a:extLst>
              </a:tr>
              <a:tr h="386745">
                <a:tc>
                  <a:txBody>
                    <a:bodyPr/>
                    <a:lstStyle/>
                    <a:p>
                      <a:r>
                        <a:rPr lang="de-DE" sz="1400" dirty="0">
                          <a:latin typeface="Century Gothic" panose="020B0502020202020204" pitchFamily="34" charset="0"/>
                        </a:rPr>
                        <a:t>Wetzels, Martin</a:t>
                      </a:r>
                    </a:p>
                  </a:txBody>
                  <a:tcPr>
                    <a:solidFill>
                      <a:schemeClr val="accent1">
                        <a:lumMod val="20000"/>
                        <a:lumOff val="80000"/>
                      </a:schemeClr>
                    </a:solidFill>
                  </a:tcPr>
                </a:tc>
                <a:tc>
                  <a:txBody>
                    <a:bodyPr/>
                    <a:lstStyle/>
                    <a:p>
                      <a:r>
                        <a:rPr lang="de-DE" sz="1400" dirty="0">
                          <a:latin typeface="Century Gothic" panose="020B0502020202020204" pitchFamily="34" charset="0"/>
                        </a:rPr>
                        <a:t>Maastricht University, Netherlands</a:t>
                      </a:r>
                    </a:p>
                  </a:txBody>
                  <a:tcPr>
                    <a:solidFill>
                      <a:schemeClr val="accent1">
                        <a:lumMod val="20000"/>
                        <a:lumOff val="80000"/>
                      </a:schemeClr>
                    </a:solidFill>
                  </a:tcPr>
                </a:tc>
                <a:extLst>
                  <a:ext uri="{0D108BD9-81ED-4DB2-BD59-A6C34878D82A}">
                    <a16:rowId xmlns:a16="http://schemas.microsoft.com/office/drawing/2014/main" val="438249150"/>
                  </a:ext>
                </a:extLst>
              </a:tr>
            </a:tbl>
          </a:graphicData>
        </a:graphic>
      </p:graphicFrame>
      <p:sp>
        <p:nvSpPr>
          <p:cNvPr id="4" name="Textfeld 3"/>
          <p:cNvSpPr txBox="1"/>
          <p:nvPr/>
        </p:nvSpPr>
        <p:spPr>
          <a:xfrm>
            <a:off x="8912152" y="1218243"/>
            <a:ext cx="1473200" cy="369332"/>
          </a:xfrm>
          <a:prstGeom prst="rect">
            <a:avLst/>
          </a:prstGeom>
          <a:solidFill>
            <a:schemeClr val="accent2">
              <a:lumMod val="20000"/>
              <a:lumOff val="80000"/>
            </a:schemeClr>
          </a:solidFill>
        </p:spPr>
        <p:txBody>
          <a:bodyPr wrap="square" rtlCol="0">
            <a:spAutoFit/>
          </a:bodyPr>
          <a:lstStyle/>
          <a:p>
            <a:pPr algn="ctr"/>
            <a:r>
              <a:rPr lang="de-DE" dirty="0">
                <a:latin typeface="Century Gothic" panose="020B0502020202020204" pitchFamily="34" charset="0"/>
              </a:rPr>
              <a:t>USA</a:t>
            </a:r>
          </a:p>
        </p:txBody>
      </p:sp>
      <p:sp>
        <p:nvSpPr>
          <p:cNvPr id="9" name="Textfeld 8"/>
          <p:cNvSpPr txBox="1"/>
          <p:nvPr/>
        </p:nvSpPr>
        <p:spPr>
          <a:xfrm>
            <a:off x="10457924" y="1228737"/>
            <a:ext cx="1473200" cy="369332"/>
          </a:xfrm>
          <a:prstGeom prst="rect">
            <a:avLst/>
          </a:prstGeom>
          <a:solidFill>
            <a:schemeClr val="accent1">
              <a:lumMod val="20000"/>
              <a:lumOff val="80000"/>
            </a:schemeClr>
          </a:solidFill>
        </p:spPr>
        <p:txBody>
          <a:bodyPr wrap="square" rtlCol="0">
            <a:spAutoFit/>
          </a:bodyPr>
          <a:lstStyle/>
          <a:p>
            <a:pPr algn="ctr"/>
            <a:r>
              <a:rPr lang="de-DE" dirty="0">
                <a:latin typeface="Century Gothic" panose="020B0502020202020204" pitchFamily="34" charset="0"/>
              </a:rPr>
              <a:t>Non-USA</a:t>
            </a:r>
          </a:p>
        </p:txBody>
      </p:sp>
    </p:spTree>
    <p:extLst>
      <p:ext uri="{BB962C8B-B14F-4D97-AF65-F5344CB8AC3E}">
        <p14:creationId xmlns:p14="http://schemas.microsoft.com/office/powerpoint/2010/main" val="94500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4F1BB-AA71-4FF0-8117-858FAC93E96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10C44-2842-4E1F-9E1D-59CD7BB0EBA5}" type="slidenum">
              <a:rPr lang="en-US" smtClean="0">
                <a:latin typeface="Century Gothic" panose="020B0502020202020204" pitchFamily="34" charset="0"/>
              </a:rPr>
              <a:pPr/>
              <a:t>11</a:t>
            </a:fld>
            <a:endParaRPr lang="en-US">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9EA98310-B344-4564-97F5-A2609B3B7217}"/>
              </a:ext>
            </a:extLst>
          </p:cNvPr>
          <p:cNvSpPr/>
          <p:nvPr/>
        </p:nvSpPr>
        <p:spPr>
          <a:xfrm>
            <a:off x="259773" y="2660073"/>
            <a:ext cx="1184563"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Author submits new work</a:t>
            </a:r>
          </a:p>
        </p:txBody>
      </p:sp>
      <p:sp>
        <p:nvSpPr>
          <p:cNvPr id="7" name="Rectangle: Rounded Corners 6">
            <a:extLst>
              <a:ext uri="{FF2B5EF4-FFF2-40B4-BE49-F238E27FC236}">
                <a16:creationId xmlns:a16="http://schemas.microsoft.com/office/drawing/2014/main" id="{9FE7AD5A-C954-46C0-936E-FBD598D4082E}"/>
              </a:ext>
            </a:extLst>
          </p:cNvPr>
          <p:cNvSpPr/>
          <p:nvPr/>
        </p:nvSpPr>
        <p:spPr>
          <a:xfrm>
            <a:off x="3470565" y="2660073"/>
            <a:ext cx="1350820"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Reviewer selection and review</a:t>
            </a:r>
          </a:p>
        </p:txBody>
      </p:sp>
      <p:sp>
        <p:nvSpPr>
          <p:cNvPr id="8" name="Rectangle: Rounded Corners 7">
            <a:extLst>
              <a:ext uri="{FF2B5EF4-FFF2-40B4-BE49-F238E27FC236}">
                <a16:creationId xmlns:a16="http://schemas.microsoft.com/office/drawing/2014/main" id="{17389A0E-31F1-4C96-893A-AD4C325C7F1A}"/>
              </a:ext>
            </a:extLst>
          </p:cNvPr>
          <p:cNvSpPr/>
          <p:nvPr/>
        </p:nvSpPr>
        <p:spPr>
          <a:xfrm>
            <a:off x="6935937" y="3875809"/>
            <a:ext cx="1153391" cy="109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Reject Decision</a:t>
            </a:r>
          </a:p>
        </p:txBody>
      </p:sp>
      <p:sp>
        <p:nvSpPr>
          <p:cNvPr id="9" name="Rectangle: Rounded Corners 8">
            <a:extLst>
              <a:ext uri="{FF2B5EF4-FFF2-40B4-BE49-F238E27FC236}">
                <a16:creationId xmlns:a16="http://schemas.microsoft.com/office/drawing/2014/main" id="{CBF9DF5A-0A37-42DB-810E-4ACE67587B37}"/>
              </a:ext>
            </a:extLst>
          </p:cNvPr>
          <p:cNvSpPr/>
          <p:nvPr/>
        </p:nvSpPr>
        <p:spPr>
          <a:xfrm>
            <a:off x="1787236" y="2660073"/>
            <a:ext cx="1350819"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EICs make first assessment</a:t>
            </a:r>
          </a:p>
        </p:txBody>
      </p:sp>
      <p:sp>
        <p:nvSpPr>
          <p:cNvPr id="10" name="Rectangle: Rounded Corners 9">
            <a:extLst>
              <a:ext uri="{FF2B5EF4-FFF2-40B4-BE49-F238E27FC236}">
                <a16:creationId xmlns:a16="http://schemas.microsoft.com/office/drawing/2014/main" id="{5542849B-2917-474F-AF90-4C919E3B3C25}"/>
              </a:ext>
            </a:extLst>
          </p:cNvPr>
          <p:cNvSpPr/>
          <p:nvPr/>
        </p:nvSpPr>
        <p:spPr>
          <a:xfrm>
            <a:off x="10404764" y="2660073"/>
            <a:ext cx="1652150"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REVISION…</a:t>
            </a:r>
          </a:p>
        </p:txBody>
      </p:sp>
      <p:sp>
        <p:nvSpPr>
          <p:cNvPr id="11" name="Rectangle: Rounded Corners 10">
            <a:extLst>
              <a:ext uri="{FF2B5EF4-FFF2-40B4-BE49-F238E27FC236}">
                <a16:creationId xmlns:a16="http://schemas.microsoft.com/office/drawing/2014/main" id="{71603002-1AA2-4396-B7B1-CA657665EDBE}"/>
              </a:ext>
            </a:extLst>
          </p:cNvPr>
          <p:cNvSpPr/>
          <p:nvPr/>
        </p:nvSpPr>
        <p:spPr>
          <a:xfrm>
            <a:off x="6837224" y="2660073"/>
            <a:ext cx="1350819" cy="9455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latin typeface="Century Gothic" panose="020B0502020202020204" pitchFamily="34" charset="0"/>
              </a:rPr>
              <a:t>Promising manuscripts assigned to AE</a:t>
            </a:r>
          </a:p>
        </p:txBody>
      </p:sp>
      <p:sp>
        <p:nvSpPr>
          <p:cNvPr id="12" name="Rectangle: Rounded Corners 11">
            <a:extLst>
              <a:ext uri="{FF2B5EF4-FFF2-40B4-BE49-F238E27FC236}">
                <a16:creationId xmlns:a16="http://schemas.microsoft.com/office/drawing/2014/main" id="{2FA39EC7-2EA9-4A0B-A955-7B33AA961DFC}"/>
              </a:ext>
            </a:extLst>
          </p:cNvPr>
          <p:cNvSpPr/>
          <p:nvPr/>
        </p:nvSpPr>
        <p:spPr>
          <a:xfrm>
            <a:off x="3439391" y="3875809"/>
            <a:ext cx="1153391" cy="1091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Desk Rejection</a:t>
            </a:r>
          </a:p>
        </p:txBody>
      </p:sp>
      <p:sp>
        <p:nvSpPr>
          <p:cNvPr id="13" name="Rectangle: Rounded Corners 12">
            <a:extLst>
              <a:ext uri="{FF2B5EF4-FFF2-40B4-BE49-F238E27FC236}">
                <a16:creationId xmlns:a16="http://schemas.microsoft.com/office/drawing/2014/main" id="{09E11117-18E2-439E-8005-FDF096AF786A}"/>
              </a:ext>
            </a:extLst>
          </p:cNvPr>
          <p:cNvSpPr/>
          <p:nvPr/>
        </p:nvSpPr>
        <p:spPr>
          <a:xfrm>
            <a:off x="5153895" y="2660073"/>
            <a:ext cx="1350819"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EIC assesses initial review</a:t>
            </a:r>
          </a:p>
        </p:txBody>
      </p:sp>
      <p:sp>
        <p:nvSpPr>
          <p:cNvPr id="14" name="Rectangle: Rounded Corners 13">
            <a:extLst>
              <a:ext uri="{FF2B5EF4-FFF2-40B4-BE49-F238E27FC236}">
                <a16:creationId xmlns:a16="http://schemas.microsoft.com/office/drawing/2014/main" id="{F6D1D6B9-C388-48F8-9231-AED14462273F}"/>
              </a:ext>
            </a:extLst>
          </p:cNvPr>
          <p:cNvSpPr/>
          <p:nvPr/>
        </p:nvSpPr>
        <p:spPr>
          <a:xfrm>
            <a:off x="8478986" y="2660073"/>
            <a:ext cx="1652150" cy="945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entury Gothic" panose="020B0502020202020204" pitchFamily="34" charset="0"/>
              </a:rPr>
              <a:t>R&amp;R opportunity communicated to authors</a:t>
            </a:r>
          </a:p>
        </p:txBody>
      </p:sp>
      <p:sp>
        <p:nvSpPr>
          <p:cNvPr id="16" name="TextBox 15">
            <a:extLst>
              <a:ext uri="{FF2B5EF4-FFF2-40B4-BE49-F238E27FC236}">
                <a16:creationId xmlns:a16="http://schemas.microsoft.com/office/drawing/2014/main" id="{DD71629C-234B-404A-A767-DE08DC6A8AAC}"/>
              </a:ext>
            </a:extLst>
          </p:cNvPr>
          <p:cNvSpPr txBox="1"/>
          <p:nvPr/>
        </p:nvSpPr>
        <p:spPr>
          <a:xfrm>
            <a:off x="10150576" y="3811446"/>
            <a:ext cx="2101857" cy="1169551"/>
          </a:xfrm>
          <a:prstGeom prst="rect">
            <a:avLst/>
          </a:prstGeom>
          <a:noFill/>
        </p:spPr>
        <p:txBody>
          <a:bodyPr wrap="none" rtlCol="0">
            <a:spAutoFit/>
          </a:bodyPr>
          <a:lstStyle/>
          <a:p>
            <a:r>
              <a:rPr lang="en-US" sz="1400" dirty="0">
                <a:latin typeface="Century Gothic" panose="020B0502020202020204" pitchFamily="34" charset="0"/>
              </a:rPr>
              <a:t>Review cycle(s)</a:t>
            </a:r>
          </a:p>
          <a:p>
            <a:r>
              <a:rPr lang="en-US" sz="1400" dirty="0">
                <a:latin typeface="Century Gothic" panose="020B0502020202020204" pitchFamily="34" charset="0"/>
              </a:rPr>
              <a:t>continue until AE</a:t>
            </a:r>
          </a:p>
          <a:p>
            <a:r>
              <a:rPr lang="en-US" sz="1400" dirty="0">
                <a:latin typeface="Century Gothic" panose="020B0502020202020204" pitchFamily="34" charset="0"/>
              </a:rPr>
              <a:t>has Accept or Reject</a:t>
            </a:r>
          </a:p>
          <a:p>
            <a:r>
              <a:rPr lang="en-US" sz="1400" dirty="0">
                <a:latin typeface="Century Gothic" panose="020B0502020202020204" pitchFamily="34" charset="0"/>
              </a:rPr>
              <a:t>Recommendation for </a:t>
            </a:r>
          </a:p>
          <a:p>
            <a:r>
              <a:rPr lang="en-US" sz="1400" dirty="0">
                <a:latin typeface="Century Gothic" panose="020B0502020202020204" pitchFamily="34" charset="0"/>
              </a:rPr>
              <a:t>EIC</a:t>
            </a:r>
          </a:p>
        </p:txBody>
      </p:sp>
      <p:cxnSp>
        <p:nvCxnSpPr>
          <p:cNvPr id="18" name="Straight Connector 17">
            <a:extLst>
              <a:ext uri="{FF2B5EF4-FFF2-40B4-BE49-F238E27FC236}">
                <a16:creationId xmlns:a16="http://schemas.microsoft.com/office/drawing/2014/main" id="{51C0E332-EBDE-4EE5-9DAD-C84A9E37754A}"/>
              </a:ext>
            </a:extLst>
          </p:cNvPr>
          <p:cNvCxnSpPr>
            <a:stCxn id="10" idx="0"/>
          </p:cNvCxnSpPr>
          <p:nvPr/>
        </p:nvCxnSpPr>
        <p:spPr>
          <a:xfrm flipV="1">
            <a:off x="11230839" y="2213264"/>
            <a:ext cx="0" cy="4468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D67DFAD-6105-45EB-8557-F812D52E1D17}"/>
              </a:ext>
            </a:extLst>
          </p:cNvPr>
          <p:cNvCxnSpPr/>
          <p:nvPr/>
        </p:nvCxnSpPr>
        <p:spPr>
          <a:xfrm flipH="1">
            <a:off x="7413919" y="2213264"/>
            <a:ext cx="38169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265199-0B78-48E7-83EB-6986A6DF2703}"/>
              </a:ext>
            </a:extLst>
          </p:cNvPr>
          <p:cNvCxnSpPr/>
          <p:nvPr/>
        </p:nvCxnSpPr>
        <p:spPr>
          <a:xfrm>
            <a:off x="7413919" y="2213264"/>
            <a:ext cx="0" cy="446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F4E3AB5-1D5E-4FEE-81E2-528AB42B3F1E}"/>
              </a:ext>
            </a:extLst>
          </p:cNvPr>
          <p:cNvCxnSpPr>
            <a:stCxn id="6" idx="3"/>
            <a:endCxn id="9" idx="1"/>
          </p:cNvCxnSpPr>
          <p:nvPr/>
        </p:nvCxnSpPr>
        <p:spPr>
          <a:xfrm>
            <a:off x="1444336" y="3132859"/>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FE5A65B-BD25-4752-A717-1277E354C479}"/>
              </a:ext>
            </a:extLst>
          </p:cNvPr>
          <p:cNvCxnSpPr>
            <a:stCxn id="9" idx="3"/>
            <a:endCxn id="7" idx="1"/>
          </p:cNvCxnSpPr>
          <p:nvPr/>
        </p:nvCxnSpPr>
        <p:spPr>
          <a:xfrm>
            <a:off x="3138055" y="3132859"/>
            <a:ext cx="332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8DCB822-BC91-444E-92B4-197234B9EE63}"/>
              </a:ext>
            </a:extLst>
          </p:cNvPr>
          <p:cNvCxnSpPr>
            <a:stCxn id="9" idx="3"/>
          </p:cNvCxnSpPr>
          <p:nvPr/>
        </p:nvCxnSpPr>
        <p:spPr>
          <a:xfrm>
            <a:off x="3138055" y="3132859"/>
            <a:ext cx="477981"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BC3382-110D-40A5-A13B-90ED9DB0B9CC}"/>
              </a:ext>
            </a:extLst>
          </p:cNvPr>
          <p:cNvCxnSpPr>
            <a:stCxn id="7" idx="3"/>
            <a:endCxn id="13" idx="1"/>
          </p:cNvCxnSpPr>
          <p:nvPr/>
        </p:nvCxnSpPr>
        <p:spPr>
          <a:xfrm>
            <a:off x="4821385" y="3132859"/>
            <a:ext cx="332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6FDD60E-A17F-4CFF-8EE4-1B31F4A42422}"/>
              </a:ext>
            </a:extLst>
          </p:cNvPr>
          <p:cNvCxnSpPr>
            <a:stCxn id="13" idx="3"/>
            <a:endCxn id="11" idx="1"/>
          </p:cNvCxnSpPr>
          <p:nvPr/>
        </p:nvCxnSpPr>
        <p:spPr>
          <a:xfrm>
            <a:off x="6504714" y="3132859"/>
            <a:ext cx="3325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2DF8EE8-CFC1-4312-B4D5-FA9B99C5D050}"/>
              </a:ext>
            </a:extLst>
          </p:cNvPr>
          <p:cNvCxnSpPr>
            <a:cxnSpLocks/>
            <a:stCxn id="13" idx="3"/>
          </p:cNvCxnSpPr>
          <p:nvPr/>
        </p:nvCxnSpPr>
        <p:spPr>
          <a:xfrm>
            <a:off x="6504714" y="3132859"/>
            <a:ext cx="529938"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36045EE-0895-4958-9F2F-A25D67C1CD59}"/>
              </a:ext>
            </a:extLst>
          </p:cNvPr>
          <p:cNvCxnSpPr>
            <a:stCxn id="11" idx="3"/>
            <a:endCxn id="14" idx="1"/>
          </p:cNvCxnSpPr>
          <p:nvPr/>
        </p:nvCxnSpPr>
        <p:spPr>
          <a:xfrm>
            <a:off x="8188043" y="3132859"/>
            <a:ext cx="290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5F1CFC5-17D7-4860-8372-C44A356513EB}"/>
              </a:ext>
            </a:extLst>
          </p:cNvPr>
          <p:cNvCxnSpPr>
            <a:stCxn id="14" idx="3"/>
            <a:endCxn id="10" idx="1"/>
          </p:cNvCxnSpPr>
          <p:nvPr/>
        </p:nvCxnSpPr>
        <p:spPr>
          <a:xfrm>
            <a:off x="10131136" y="3132859"/>
            <a:ext cx="273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9E943D-2E77-46A9-A868-7FC6BD1FCEB2}"/>
              </a:ext>
            </a:extLst>
          </p:cNvPr>
          <p:cNvCxnSpPr>
            <a:cxnSpLocks/>
            <a:stCxn id="11" idx="2"/>
            <a:endCxn id="8" idx="0"/>
          </p:cNvCxnSpPr>
          <p:nvPr/>
        </p:nvCxnSpPr>
        <p:spPr>
          <a:xfrm flipH="1">
            <a:off x="7512633" y="3605645"/>
            <a:ext cx="1" cy="270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2" descr="C:\Documents and Settings\g.barczak\My Documents\My Pictures\JPIM.jpg">
            <a:extLst>
              <a:ext uri="{FF2B5EF4-FFF2-40B4-BE49-F238E27FC236}">
                <a16:creationId xmlns:a16="http://schemas.microsoft.com/office/drawing/2014/main" id="{95277FAA-8BDD-2040-9185-86CE063181C6}"/>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33" name="Rectangle 2">
            <a:extLst>
              <a:ext uri="{FF2B5EF4-FFF2-40B4-BE49-F238E27FC236}">
                <a16:creationId xmlns:a16="http://schemas.microsoft.com/office/drawing/2014/main" id="{588DBF5D-D864-9B4F-A2FD-10061E08CF05}"/>
              </a:ext>
            </a:extLst>
          </p:cNvPr>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JPIM Workflow</a:t>
            </a:r>
          </a:p>
        </p:txBody>
      </p:sp>
    </p:spTree>
    <p:extLst>
      <p:ext uri="{BB962C8B-B14F-4D97-AF65-F5344CB8AC3E}">
        <p14:creationId xmlns:p14="http://schemas.microsoft.com/office/powerpoint/2010/main" val="2025140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C31C-7D4D-440D-9F08-9998E757D244}"/>
              </a:ext>
            </a:extLst>
          </p:cNvPr>
          <p:cNvSpPr>
            <a:spLocks noGrp="1"/>
          </p:cNvSpPr>
          <p:nvPr>
            <p:ph type="title"/>
          </p:nvPr>
        </p:nvSpPr>
        <p:spPr>
          <a:xfrm>
            <a:off x="1725930" y="2103437"/>
            <a:ext cx="8740140" cy="1325563"/>
          </a:xfrm>
        </p:spPr>
        <p:txBody>
          <a:bodyPr>
            <a:normAutofit/>
          </a:bodyPr>
          <a:lstStyle/>
          <a:p>
            <a:pPr algn="ctr"/>
            <a:r>
              <a:rPr lang="en-US" sz="4000" dirty="0">
                <a:latin typeface="Century Gothic" panose="020B0502020202020204" pitchFamily="34" charset="0"/>
              </a:rPr>
              <a:t>How long do you think it takes to get an article accepted?</a:t>
            </a:r>
          </a:p>
        </p:txBody>
      </p:sp>
      <p:sp>
        <p:nvSpPr>
          <p:cNvPr id="3" name="Slide Number Placeholder 2">
            <a:extLst>
              <a:ext uri="{FF2B5EF4-FFF2-40B4-BE49-F238E27FC236}">
                <a16:creationId xmlns:a16="http://schemas.microsoft.com/office/drawing/2014/main" id="{8F1B5552-7BFA-4E61-8B26-DD032243C9AA}"/>
              </a:ext>
            </a:extLst>
          </p:cNvPr>
          <p:cNvSpPr>
            <a:spLocks noGrp="1"/>
          </p:cNvSpPr>
          <p:nvPr>
            <p:ph type="sldNum" sz="quarter" idx="12"/>
          </p:nvPr>
        </p:nvSpPr>
        <p:spPr/>
        <p:txBody>
          <a:bodyPr/>
          <a:lstStyle/>
          <a:p>
            <a:fld id="{C6910C44-2842-4E1F-9E1D-59CD7BB0EBA5}" type="slidenum">
              <a:rPr lang="en-US" smtClean="0"/>
              <a:t>12</a:t>
            </a:fld>
            <a:endParaRPr lang="en-US"/>
          </a:p>
        </p:txBody>
      </p:sp>
    </p:spTree>
    <p:extLst>
      <p:ext uri="{BB962C8B-B14F-4D97-AF65-F5344CB8AC3E}">
        <p14:creationId xmlns:p14="http://schemas.microsoft.com/office/powerpoint/2010/main" val="195926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E9C3D68-DC31-5546-A9EC-359C5A9DDAFF}"/>
              </a:ext>
            </a:extLst>
          </p:cNvPr>
          <p:cNvSpPr>
            <a:spLocks noGrp="1" noChangeArrowheads="1"/>
          </p:cNvSpPr>
          <p:nvPr>
            <p:ph type="title"/>
          </p:nvPr>
        </p:nvSpPr>
        <p:spPr/>
        <p:txBody>
          <a:bodyPr>
            <a:normAutofit/>
          </a:bodyPr>
          <a:lstStyle/>
          <a:p>
            <a:pPr algn="ctr" eaLnBrk="1" hangingPunct="1"/>
            <a:r>
              <a:rPr lang="en-US" b="1" dirty="0">
                <a:solidFill>
                  <a:schemeClr val="accent2"/>
                </a:solidFill>
                <a:latin typeface="Gill Sans MT" panose="020B0502020104020203" pitchFamily="34" charset="77"/>
              </a:rPr>
              <a:t>Speed (2018 data)</a:t>
            </a:r>
          </a:p>
        </p:txBody>
      </p:sp>
      <p:sp>
        <p:nvSpPr>
          <p:cNvPr id="2" name="Content Placeholder 1">
            <a:extLst>
              <a:ext uri="{FF2B5EF4-FFF2-40B4-BE49-F238E27FC236}">
                <a16:creationId xmlns:a16="http://schemas.microsoft.com/office/drawing/2014/main" id="{5FB749B3-C20D-4992-B36A-FD6D23C7CE7E}"/>
              </a:ext>
            </a:extLst>
          </p:cNvPr>
          <p:cNvSpPr>
            <a:spLocks noGrp="1"/>
          </p:cNvSpPr>
          <p:nvPr>
            <p:ph idx="1"/>
          </p:nvPr>
        </p:nvSpPr>
        <p:spPr/>
        <p:txBody>
          <a:bodyPr/>
          <a:lstStyle/>
          <a:p>
            <a:r>
              <a:rPr lang="en-US" dirty="0">
                <a:latin typeface="Century Gothic" panose="020B0502020202020204" pitchFamily="34" charset="0"/>
              </a:rPr>
              <a:t>Submission to initial (DR v. Review) decision = </a:t>
            </a:r>
            <a:r>
              <a:rPr lang="en-US" b="1" dirty="0">
                <a:latin typeface="Century Gothic" panose="020B0502020202020204" pitchFamily="34" charset="0"/>
              </a:rPr>
              <a:t>11 days</a:t>
            </a:r>
          </a:p>
          <a:p>
            <a:r>
              <a:rPr lang="en-US" dirty="0">
                <a:latin typeface="Century Gothic" panose="020B0502020202020204" pitchFamily="34" charset="0"/>
              </a:rPr>
              <a:t>Submission to Acceptance = </a:t>
            </a:r>
            <a:r>
              <a:rPr lang="en-US" b="1" dirty="0">
                <a:latin typeface="Century Gothic" panose="020B0502020202020204" pitchFamily="34" charset="0"/>
              </a:rPr>
              <a:t>440 days*</a:t>
            </a:r>
          </a:p>
          <a:p>
            <a:pPr marL="914400" lvl="2" indent="0">
              <a:buNone/>
            </a:pPr>
            <a:r>
              <a:rPr lang="en-US" dirty="0">
                <a:latin typeface="Century Gothic" panose="020B0502020202020204" pitchFamily="34" charset="0"/>
              </a:rPr>
              <a:t>*down from 599 days in 2017</a:t>
            </a:r>
          </a:p>
        </p:txBody>
      </p:sp>
      <p:sp>
        <p:nvSpPr>
          <p:cNvPr id="3" name="Slide Number Placeholder 2">
            <a:extLst>
              <a:ext uri="{FF2B5EF4-FFF2-40B4-BE49-F238E27FC236}">
                <a16:creationId xmlns:a16="http://schemas.microsoft.com/office/drawing/2014/main" id="{58A78AE3-5A7D-B545-9B29-FD95C06975EE}"/>
              </a:ext>
            </a:extLst>
          </p:cNvPr>
          <p:cNvSpPr>
            <a:spLocks noGrp="1"/>
          </p:cNvSpPr>
          <p:nvPr>
            <p:ph type="sldNum" sz="quarter" idx="12"/>
          </p:nvPr>
        </p:nvSpPr>
        <p:spPr/>
        <p:txBody>
          <a:bodyPr/>
          <a:lstStyle/>
          <a:p>
            <a:fld id="{C6910C44-2842-4E1F-9E1D-59CD7BB0EBA5}" type="slidenum">
              <a:rPr lang="en-US" smtClean="0"/>
              <a:t>13</a:t>
            </a:fld>
            <a:endParaRPr lang="en-US"/>
          </a:p>
        </p:txBody>
      </p:sp>
    </p:spTree>
    <p:extLst>
      <p:ext uri="{BB962C8B-B14F-4D97-AF65-F5344CB8AC3E}">
        <p14:creationId xmlns:p14="http://schemas.microsoft.com/office/powerpoint/2010/main" val="69380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C31C-7D4D-440D-9F08-9998E757D244}"/>
              </a:ext>
            </a:extLst>
          </p:cNvPr>
          <p:cNvSpPr>
            <a:spLocks noGrp="1"/>
          </p:cNvSpPr>
          <p:nvPr>
            <p:ph type="title"/>
          </p:nvPr>
        </p:nvSpPr>
        <p:spPr>
          <a:xfrm>
            <a:off x="1725930" y="2103437"/>
            <a:ext cx="8740140" cy="1325563"/>
          </a:xfrm>
        </p:spPr>
        <p:txBody>
          <a:bodyPr>
            <a:normAutofit/>
          </a:bodyPr>
          <a:lstStyle/>
          <a:p>
            <a:pPr algn="ctr"/>
            <a:r>
              <a:rPr lang="en-US" sz="4000" dirty="0">
                <a:latin typeface="Century Gothic" panose="020B0502020202020204" pitchFamily="34" charset="0"/>
              </a:rPr>
              <a:t>JPIM Activities and Initiatives</a:t>
            </a:r>
          </a:p>
        </p:txBody>
      </p:sp>
      <p:sp>
        <p:nvSpPr>
          <p:cNvPr id="3" name="Slide Number Placeholder 2">
            <a:extLst>
              <a:ext uri="{FF2B5EF4-FFF2-40B4-BE49-F238E27FC236}">
                <a16:creationId xmlns:a16="http://schemas.microsoft.com/office/drawing/2014/main" id="{8F1B5552-7BFA-4E61-8B26-DD032243C9AA}"/>
              </a:ext>
            </a:extLst>
          </p:cNvPr>
          <p:cNvSpPr>
            <a:spLocks noGrp="1"/>
          </p:cNvSpPr>
          <p:nvPr>
            <p:ph type="sldNum" sz="quarter" idx="12"/>
          </p:nvPr>
        </p:nvSpPr>
        <p:spPr/>
        <p:txBody>
          <a:bodyPr/>
          <a:lstStyle/>
          <a:p>
            <a:fld id="{C6910C44-2842-4E1F-9E1D-59CD7BB0EBA5}" type="slidenum">
              <a:rPr lang="en-US" smtClean="0"/>
              <a:t>14</a:t>
            </a:fld>
            <a:endParaRPr lang="en-US"/>
          </a:p>
        </p:txBody>
      </p:sp>
      <p:sp>
        <p:nvSpPr>
          <p:cNvPr id="4" name="TextBox 3">
            <a:extLst>
              <a:ext uri="{FF2B5EF4-FFF2-40B4-BE49-F238E27FC236}">
                <a16:creationId xmlns:a16="http://schemas.microsoft.com/office/drawing/2014/main" id="{91855D01-6560-6D47-9C5E-3AA906F27EFD}"/>
              </a:ext>
            </a:extLst>
          </p:cNvPr>
          <p:cNvSpPr txBox="1"/>
          <p:nvPr/>
        </p:nvSpPr>
        <p:spPr>
          <a:xfrm>
            <a:off x="11767342" y="5628904"/>
            <a:ext cx="308098"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907930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C95D-EDE1-421E-94E5-BFE01236E4C9}"/>
              </a:ext>
            </a:extLst>
          </p:cNvPr>
          <p:cNvSpPr>
            <a:spLocks noGrp="1"/>
          </p:cNvSpPr>
          <p:nvPr>
            <p:ph idx="1"/>
          </p:nvPr>
        </p:nvSpPr>
        <p:spPr>
          <a:xfrm>
            <a:off x="741947" y="1486203"/>
            <a:ext cx="10515600" cy="4163695"/>
          </a:xfrm>
        </p:spPr>
        <p:txBody>
          <a:bodyPr>
            <a:normAutofit fontScale="85000" lnSpcReduction="20000"/>
          </a:bodyPr>
          <a:lstStyle/>
          <a:p>
            <a:pPr>
              <a:buFont typeface="Wingdings" pitchFamily="2" charset="2"/>
              <a:buChar char="§"/>
            </a:pPr>
            <a:r>
              <a:rPr lang="en-US" dirty="0">
                <a:latin typeface="Century Gothic" panose="020B0502020202020204" pitchFamily="34" charset="0"/>
              </a:rPr>
              <a:t>Paper development workshops (PDWs)</a:t>
            </a:r>
          </a:p>
          <a:p>
            <a:pPr>
              <a:buFont typeface="Wingdings" pitchFamily="2" charset="2"/>
              <a:buChar char="§"/>
            </a:pPr>
            <a:r>
              <a:rPr lang="en-US" dirty="0">
                <a:latin typeface="Century Gothic" panose="020B0502020202020204" pitchFamily="34" charset="0"/>
              </a:rPr>
              <a:t>Campus visits</a:t>
            </a:r>
          </a:p>
          <a:p>
            <a:pPr>
              <a:buFont typeface="Wingdings" pitchFamily="2" charset="2"/>
              <a:buChar char="§"/>
            </a:pPr>
            <a:r>
              <a:rPr lang="en-US" dirty="0">
                <a:latin typeface="Century Gothic" panose="020B0502020202020204" pitchFamily="34" charset="0"/>
              </a:rPr>
              <a:t>Social media efforts</a:t>
            </a:r>
          </a:p>
          <a:p>
            <a:pPr>
              <a:buFont typeface="Wingdings" pitchFamily="2" charset="2"/>
              <a:buChar char="§"/>
            </a:pPr>
            <a:r>
              <a:rPr lang="en-US" dirty="0">
                <a:latin typeface="Century Gothic" panose="020B0502020202020204" pitchFamily="34" charset="0"/>
              </a:rPr>
              <a:t>Recently revamped editorial structure and process</a:t>
            </a:r>
          </a:p>
          <a:p>
            <a:pPr>
              <a:buFont typeface="Wingdings" pitchFamily="2" charset="2"/>
              <a:buChar char="§"/>
            </a:pPr>
            <a:r>
              <a:rPr lang="en-US" dirty="0">
                <a:latin typeface="Century Gothic" panose="020B0502020202020204" pitchFamily="34" charset="0"/>
              </a:rPr>
              <a:t>Topic-driven virtual (online only) issues </a:t>
            </a:r>
          </a:p>
          <a:p>
            <a:pPr>
              <a:buFont typeface="Wingdings" pitchFamily="2" charset="2"/>
              <a:buChar char="§"/>
            </a:pPr>
            <a:r>
              <a:rPr lang="en-US" dirty="0">
                <a:latin typeface="Century Gothic" panose="020B0502020202020204" pitchFamily="34" charset="0"/>
              </a:rPr>
              <a:t>Bi-annual doctoral consortium</a:t>
            </a:r>
          </a:p>
          <a:p>
            <a:pPr lvl="1">
              <a:buFont typeface="Wingdings" pitchFamily="2" charset="2"/>
              <a:buChar char="§"/>
            </a:pPr>
            <a:r>
              <a:rPr lang="en-US" dirty="0">
                <a:latin typeface="Century Gothic" panose="020B0502020202020204" pitchFamily="34" charset="0"/>
              </a:rPr>
              <a:t>Next at the University of Illinois Urbana-Champaign, August 2019</a:t>
            </a:r>
          </a:p>
          <a:p>
            <a:pPr>
              <a:buFont typeface="Wingdings" pitchFamily="2" charset="2"/>
              <a:buChar char="§"/>
            </a:pPr>
            <a:r>
              <a:rPr lang="en-US" dirty="0">
                <a:latin typeface="Century Gothic" panose="020B0502020202020204" pitchFamily="34" charset="0"/>
              </a:rPr>
              <a:t>Two organizational affiliations</a:t>
            </a:r>
          </a:p>
          <a:p>
            <a:pPr lvl="1">
              <a:buFont typeface="Wingdings" pitchFamily="2" charset="2"/>
              <a:buChar char="§"/>
            </a:pPr>
            <a:r>
              <a:rPr lang="en-US" dirty="0">
                <a:latin typeface="Century Gothic" panose="020B0502020202020204" pitchFamily="34" charset="0"/>
              </a:rPr>
              <a:t>Product Development &amp; Management Association (formal)</a:t>
            </a:r>
          </a:p>
          <a:p>
            <a:pPr lvl="2">
              <a:buFont typeface="Wingdings" pitchFamily="2" charset="2"/>
              <a:buChar char="§"/>
            </a:pPr>
            <a:r>
              <a:rPr lang="en-US" sz="1900" dirty="0">
                <a:latin typeface="Century Gothic" panose="020B0502020202020204" pitchFamily="34" charset="0"/>
              </a:rPr>
              <a:t>Annual “Research Forum” conference (next one in Orlando, FL, November 2019)</a:t>
            </a:r>
          </a:p>
          <a:p>
            <a:pPr lvl="1">
              <a:buFont typeface="Wingdings" pitchFamily="2" charset="2"/>
              <a:buChar char="§"/>
            </a:pPr>
            <a:r>
              <a:rPr lang="en-US" dirty="0">
                <a:latin typeface="Century Gothic" panose="020B0502020202020204" pitchFamily="34" charset="0"/>
              </a:rPr>
              <a:t>European Institute for Advanced Studies in Management (less formal)</a:t>
            </a:r>
          </a:p>
          <a:p>
            <a:pPr lvl="2">
              <a:buFont typeface="Wingdings" pitchFamily="2" charset="2"/>
              <a:buChar char="§"/>
            </a:pPr>
            <a:r>
              <a:rPr lang="en-US" sz="1900" dirty="0">
                <a:latin typeface="Century Gothic" panose="020B0502020202020204" pitchFamily="34" charset="0"/>
              </a:rPr>
              <a:t>Innovation and Product Development Management Conference (IPDMC)</a:t>
            </a:r>
          </a:p>
          <a:p>
            <a:pPr lvl="1">
              <a:buFont typeface="Wingdings" pitchFamily="2" charset="2"/>
              <a:buChar char="§"/>
            </a:pPr>
            <a:endParaRPr lang="en-US" dirty="0">
              <a:latin typeface="Century Gothic" panose="020B0502020202020204" pitchFamily="34" charset="0"/>
            </a:endParaRPr>
          </a:p>
          <a:p>
            <a:pPr>
              <a:buFont typeface="Wingdings" pitchFamily="2" charset="2"/>
              <a:buChar char="§"/>
            </a:pPr>
            <a:endParaRPr lang="en-US"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91240E39-793E-4C8D-8E76-07887026FB9C}"/>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15</a:t>
            </a:fld>
            <a:endParaRPr lang="en-US">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2DB441E6-8389-9548-AECF-4DE0C3637EAD}"/>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9" name="Rectangle 2">
            <a:extLst>
              <a:ext uri="{FF2B5EF4-FFF2-40B4-BE49-F238E27FC236}">
                <a16:creationId xmlns:a16="http://schemas.microsoft.com/office/drawing/2014/main" id="{E61107EA-7348-BA41-A790-FB179A979EDB}"/>
              </a:ext>
            </a:extLst>
          </p:cNvPr>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Some interesting things we do</a:t>
            </a:r>
          </a:p>
        </p:txBody>
      </p:sp>
    </p:spTree>
    <p:extLst>
      <p:ext uri="{BB962C8B-B14F-4D97-AF65-F5344CB8AC3E}">
        <p14:creationId xmlns:p14="http://schemas.microsoft.com/office/powerpoint/2010/main" val="25624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Paper Development Workshops</a:t>
            </a:r>
          </a:p>
        </p:txBody>
      </p:sp>
      <p:sp>
        <p:nvSpPr>
          <p:cNvPr id="2" name="Content Placeholder 1">
            <a:extLst>
              <a:ext uri="{FF2B5EF4-FFF2-40B4-BE49-F238E27FC236}">
                <a16:creationId xmlns:a16="http://schemas.microsoft.com/office/drawing/2014/main" id="{966C2CAB-FB61-9549-93F8-3EC18036FB50}"/>
              </a:ext>
            </a:extLst>
          </p:cNvPr>
          <p:cNvSpPr>
            <a:spLocks noGrp="1"/>
          </p:cNvSpPr>
          <p:nvPr>
            <p:ph sz="half" idx="2"/>
          </p:nvPr>
        </p:nvSpPr>
        <p:spPr>
          <a:xfrm>
            <a:off x="840441" y="1092574"/>
            <a:ext cx="8065304" cy="4881506"/>
          </a:xfrm>
          <a:noFill/>
        </p:spPr>
        <p:txBody>
          <a:bodyPr>
            <a:normAutofit/>
          </a:bodyPr>
          <a:lstStyle/>
          <a:p>
            <a:pPr marL="0" indent="0">
              <a:buNone/>
            </a:pPr>
            <a:r>
              <a:rPr lang="en" sz="2000" dirty="0">
                <a:latin typeface="Century Gothic" panose="020B0502020202020204" pitchFamily="34" charset="0"/>
              </a:rPr>
              <a:t>So far, we held three PDWs and participated in one joint PDW</a:t>
            </a:r>
          </a:p>
          <a:p>
            <a:pPr marL="342900" indent="-342900">
              <a:buAutoNum type="arabicParenR"/>
            </a:pPr>
            <a:r>
              <a:rPr lang="en" sz="1800" b="1" dirty="0">
                <a:latin typeface="Century Gothic" panose="020B0502020202020204" pitchFamily="34" charset="0"/>
              </a:rPr>
              <a:t>LMU Munich PDW (April 2019, full day)</a:t>
            </a:r>
          </a:p>
          <a:p>
            <a:pPr lvl="1"/>
            <a:r>
              <a:rPr lang="en" sz="1400" dirty="0">
                <a:latin typeface="Century Gothic" panose="020B0502020202020204" pitchFamily="34" charset="0"/>
              </a:rPr>
              <a:t>Led by C. Noble &amp; J. Spanjol</a:t>
            </a:r>
          </a:p>
          <a:p>
            <a:pPr lvl="1"/>
            <a:r>
              <a:rPr lang="en" sz="1400" dirty="0">
                <a:latin typeface="Century Gothic" panose="020B0502020202020204" pitchFamily="34" charset="0"/>
              </a:rPr>
              <a:t>8 postdocs / faculty from Germany, Italy, Switzerland, Netherlands, UK</a:t>
            </a:r>
          </a:p>
          <a:p>
            <a:pPr marL="342900" indent="-342900">
              <a:buAutoNum type="arabicParenR"/>
            </a:pPr>
            <a:r>
              <a:rPr lang="en-US" sz="1800" b="1" dirty="0">
                <a:latin typeface="Century Gothic" panose="020B0502020202020204" pitchFamily="34" charset="0"/>
              </a:rPr>
              <a:t>Taiwan University (Taipei) PDW (A</a:t>
            </a:r>
            <a:r>
              <a:rPr lang="en" sz="1800" b="1" dirty="0">
                <a:latin typeface="Century Gothic" panose="020B0502020202020204" pitchFamily="34" charset="0"/>
              </a:rPr>
              <a:t>pril 2019, ½ day)</a:t>
            </a:r>
          </a:p>
          <a:p>
            <a:pPr lvl="1"/>
            <a:r>
              <a:rPr lang="en" sz="1400" dirty="0">
                <a:latin typeface="Century Gothic" panose="020B0502020202020204" pitchFamily="34" charset="0"/>
              </a:rPr>
              <a:t>Led by J. Spanjol</a:t>
            </a:r>
          </a:p>
          <a:p>
            <a:pPr lvl="1"/>
            <a:r>
              <a:rPr lang="en" sz="1400" dirty="0">
                <a:latin typeface="Century Gothic" panose="020B0502020202020204" pitchFamily="34" charset="0"/>
              </a:rPr>
              <a:t>5 doctoral students, 1 faculty</a:t>
            </a:r>
          </a:p>
          <a:p>
            <a:pPr marL="342900" indent="-342900">
              <a:buAutoNum type="arabicParenR"/>
            </a:pPr>
            <a:r>
              <a:rPr lang="en-US" sz="1800" b="1" dirty="0">
                <a:latin typeface="Century Gothic" panose="020B0502020202020204" pitchFamily="34" charset="0"/>
              </a:rPr>
              <a:t>Xi’an </a:t>
            </a:r>
            <a:r>
              <a:rPr lang="en-US" sz="1800" b="1" dirty="0" err="1">
                <a:latin typeface="Century Gothic" panose="020B0502020202020204" pitchFamily="34" charset="0"/>
              </a:rPr>
              <a:t>Jiaotong</a:t>
            </a:r>
            <a:r>
              <a:rPr lang="en-US" sz="1800" b="1" dirty="0">
                <a:latin typeface="Century Gothic" panose="020B0502020202020204" pitchFamily="34" charset="0"/>
              </a:rPr>
              <a:t> University </a:t>
            </a:r>
            <a:r>
              <a:rPr lang="en" sz="1800" b="1" dirty="0">
                <a:latin typeface="Century Gothic" panose="020B0502020202020204" pitchFamily="34" charset="0"/>
              </a:rPr>
              <a:t>PDW (May 2019)</a:t>
            </a:r>
          </a:p>
          <a:p>
            <a:pPr lvl="1"/>
            <a:r>
              <a:rPr lang="en" sz="1400" dirty="0">
                <a:latin typeface="Century Gothic" panose="020B0502020202020204" pitchFamily="34" charset="0"/>
              </a:rPr>
              <a:t>Led by C. Noble</a:t>
            </a:r>
          </a:p>
          <a:p>
            <a:pPr lvl="1"/>
            <a:r>
              <a:rPr lang="en" sz="1400" dirty="0">
                <a:latin typeface="Century Gothic" panose="020B0502020202020204" pitchFamily="34" charset="0"/>
              </a:rPr>
              <a:t>30 doctoral stud</a:t>
            </a:r>
            <a:r>
              <a:rPr lang="en-US" sz="1400" dirty="0" err="1">
                <a:latin typeface="Century Gothic" panose="020B0502020202020204" pitchFamily="34" charset="0"/>
              </a:rPr>
              <a:t>en</a:t>
            </a:r>
            <a:r>
              <a:rPr lang="en" sz="1400" dirty="0" err="1">
                <a:latin typeface="Century Gothic" panose="020B0502020202020204" pitchFamily="34" charset="0"/>
              </a:rPr>
              <a:t>ts</a:t>
            </a:r>
            <a:r>
              <a:rPr lang="en" sz="1400" dirty="0">
                <a:latin typeface="Century Gothic" panose="020B0502020202020204" pitchFamily="34" charset="0"/>
              </a:rPr>
              <a:t>, 6 faculty</a:t>
            </a:r>
            <a:endParaRPr lang="en" sz="1400" dirty="0">
              <a:highlight>
                <a:srgbClr val="FF0000"/>
              </a:highlight>
              <a:latin typeface="Century Gothic" panose="020B0502020202020204" pitchFamily="34" charset="0"/>
            </a:endParaRPr>
          </a:p>
          <a:p>
            <a:pPr marL="342900" indent="-342900">
              <a:buAutoNum type="arabicParenR"/>
            </a:pPr>
            <a:r>
              <a:rPr lang="en" sz="1800" b="1" dirty="0">
                <a:latin typeface="Century Gothic" panose="020B0502020202020204" pitchFamily="34" charset="0"/>
              </a:rPr>
              <a:t>Bologna Business School PDW (May 2019, two days)</a:t>
            </a:r>
          </a:p>
          <a:p>
            <a:pPr lvl="1"/>
            <a:r>
              <a:rPr lang="en" sz="1400" dirty="0">
                <a:latin typeface="Century Gothic" panose="020B0502020202020204" pitchFamily="34" charset="0"/>
              </a:rPr>
              <a:t>“The Future of Conducting and Publishing Research in Entrepreneurship, Innovation Management and Strategy”</a:t>
            </a:r>
          </a:p>
          <a:p>
            <a:pPr lvl="1"/>
            <a:r>
              <a:rPr lang="en" sz="1400" dirty="0">
                <a:latin typeface="Century Gothic" panose="020B0502020202020204" pitchFamily="34" charset="0"/>
              </a:rPr>
              <a:t>Other journals represented: AMJ, AMR, SMJ, Org Sci, JBV, ETP, SEJ, and others</a:t>
            </a:r>
          </a:p>
          <a:p>
            <a:pPr lvl="1"/>
            <a:r>
              <a:rPr lang="en" sz="1400" dirty="0">
                <a:latin typeface="Century Gothic" panose="020B0502020202020204" pitchFamily="34" charset="0"/>
              </a:rPr>
              <a:t>Participation by J. Spanjol</a:t>
            </a:r>
          </a:p>
          <a:p>
            <a:pPr lvl="1"/>
            <a:r>
              <a:rPr lang="de-DE" sz="1400" dirty="0">
                <a:latin typeface="Century Gothic" panose="020B0502020202020204" pitchFamily="34" charset="0"/>
              </a:rPr>
              <a:t>C</a:t>
            </a:r>
            <a:r>
              <a:rPr lang="en" sz="1400" dirty="0">
                <a:latin typeface="Century Gothic" panose="020B0502020202020204" pitchFamily="34" charset="0"/>
              </a:rPr>
              <a:t>a. 30 early career scholars</a:t>
            </a:r>
          </a:p>
        </p:txBody>
      </p:sp>
      <p:pic>
        <p:nvPicPr>
          <p:cNvPr id="6" name="Picture 2" descr="C:\Documents and Settings\g.barczak\My Documents\My Pictures\JPIM.jpg">
            <a:extLst>
              <a:ext uri="{FF2B5EF4-FFF2-40B4-BE49-F238E27FC236}">
                <a16:creationId xmlns:a16="http://schemas.microsoft.com/office/drawing/2014/main" id="{96A42C7B-99D3-BD47-B6D4-481C803C0918}"/>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
        <p:nvSpPr>
          <p:cNvPr id="3" name="Rectangle 2">
            <a:extLst>
              <a:ext uri="{FF2B5EF4-FFF2-40B4-BE49-F238E27FC236}">
                <a16:creationId xmlns:a16="http://schemas.microsoft.com/office/drawing/2014/main" id="{24C44C7A-0796-3843-8457-D54604ADBDB3}"/>
              </a:ext>
            </a:extLst>
          </p:cNvPr>
          <p:cNvSpPr/>
          <p:nvPr/>
        </p:nvSpPr>
        <p:spPr>
          <a:xfrm>
            <a:off x="8966200" y="4219755"/>
            <a:ext cx="3136900"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 b="1" dirty="0">
                <a:latin typeface="Century Gothic" panose="020B0502020202020204" pitchFamily="34" charset="0"/>
              </a:rPr>
              <a:t>We are open to universities hosting a PDW (typically one-day long) and opening up the call to scholars beyond their institution. Please email us.</a:t>
            </a:r>
            <a:endParaRPr lang="en-US" b="1" dirty="0"/>
          </a:p>
        </p:txBody>
      </p:sp>
      <p:pic>
        <p:nvPicPr>
          <p:cNvPr id="8" name="Picture 7">
            <a:extLst>
              <a:ext uri="{FF2B5EF4-FFF2-40B4-BE49-F238E27FC236}">
                <a16:creationId xmlns:a16="http://schemas.microsoft.com/office/drawing/2014/main" id="{7065C3F5-1703-5742-847F-710B1C9CE5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23400" y="2341032"/>
            <a:ext cx="2679700" cy="1786467"/>
          </a:xfrm>
          <a:prstGeom prst="rect">
            <a:avLst/>
          </a:prstGeom>
        </p:spPr>
      </p:pic>
      <p:pic>
        <p:nvPicPr>
          <p:cNvPr id="10" name="Picture 9">
            <a:extLst>
              <a:ext uri="{FF2B5EF4-FFF2-40B4-BE49-F238E27FC236}">
                <a16:creationId xmlns:a16="http://schemas.microsoft.com/office/drawing/2014/main" id="{D8D3B21F-F3C2-404F-AB11-59C65B7C6E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65690" y="2341032"/>
            <a:ext cx="2397255" cy="1797941"/>
          </a:xfrm>
          <a:prstGeom prst="rect">
            <a:avLst/>
          </a:prstGeom>
        </p:spPr>
      </p:pic>
    </p:spTree>
    <p:extLst>
      <p:ext uri="{BB962C8B-B14F-4D97-AF65-F5344CB8AC3E}">
        <p14:creationId xmlns:p14="http://schemas.microsoft.com/office/powerpoint/2010/main" val="1477324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61107EA-7348-BA41-A790-FB179A979EDB}"/>
              </a:ext>
            </a:extLst>
          </p:cNvPr>
          <p:cNvSpPr>
            <a:spLocks noGrp="1" noChangeArrowheads="1"/>
          </p:cNvSpPr>
          <p:nvPr>
            <p:ph type="title"/>
          </p:nvPr>
        </p:nvSpPr>
        <p:spPr/>
        <p:txBody>
          <a:bodyPr>
            <a:normAutofit/>
          </a:bodyPr>
          <a:lstStyle/>
          <a:p>
            <a:pPr algn="ctr" eaLnBrk="1" hangingPunct="1"/>
            <a:r>
              <a:rPr lang="en-US" b="1" dirty="0">
                <a:solidFill>
                  <a:schemeClr val="accent2"/>
                </a:solidFill>
                <a:latin typeface="Century Gothic" panose="020B0502020202020204" pitchFamily="34" charset="0"/>
              </a:rPr>
              <a:t>Other 2019 Editor Presentations</a:t>
            </a:r>
          </a:p>
        </p:txBody>
      </p:sp>
      <p:sp>
        <p:nvSpPr>
          <p:cNvPr id="2" name="Content Placeholder 1">
            <a:extLst>
              <a:ext uri="{FF2B5EF4-FFF2-40B4-BE49-F238E27FC236}">
                <a16:creationId xmlns:a16="http://schemas.microsoft.com/office/drawing/2014/main" id="{42E588E7-05BC-8A44-A5B9-2A8404C8DAED}"/>
              </a:ext>
            </a:extLst>
          </p:cNvPr>
          <p:cNvSpPr>
            <a:spLocks noGrp="1"/>
          </p:cNvSpPr>
          <p:nvPr>
            <p:ph idx="1"/>
          </p:nvPr>
        </p:nvSpPr>
        <p:spPr>
          <a:xfrm>
            <a:off x="139700" y="1690688"/>
            <a:ext cx="5956300" cy="4163695"/>
          </a:xfrm>
        </p:spPr>
        <p:txBody>
          <a:bodyPr>
            <a:normAutofit fontScale="92500" lnSpcReduction="10000"/>
          </a:bodyPr>
          <a:lstStyle/>
          <a:p>
            <a:pPr marL="0" indent="0">
              <a:spcBef>
                <a:spcPts val="0"/>
              </a:spcBef>
              <a:spcAft>
                <a:spcPts val="300"/>
              </a:spcAft>
              <a:buNone/>
            </a:pPr>
            <a:r>
              <a:rPr lang="en-US" sz="2000" i="1" dirty="0">
                <a:latin typeface="Century Gothic" panose="020B0502020202020204" pitchFamily="34" charset="0"/>
              </a:rPr>
              <a:t>January-July 2019</a:t>
            </a:r>
          </a:p>
          <a:p>
            <a:pPr>
              <a:spcBef>
                <a:spcPts val="0"/>
              </a:spcBef>
              <a:spcAft>
                <a:spcPts val="300"/>
              </a:spcAft>
            </a:pPr>
            <a:r>
              <a:rPr lang="en-US" sz="2000" dirty="0">
                <a:latin typeface="Century Gothic" panose="020B0502020202020204" pitchFamily="34" charset="0"/>
              </a:rPr>
              <a:t>AMA Winter – Austin (Noble)</a:t>
            </a:r>
          </a:p>
          <a:p>
            <a:pPr>
              <a:spcBef>
                <a:spcPts val="0"/>
              </a:spcBef>
              <a:spcAft>
                <a:spcPts val="300"/>
              </a:spcAft>
            </a:pPr>
            <a:r>
              <a:rPr lang="en-US" sz="2000" dirty="0">
                <a:latin typeface="Century Gothic" panose="020B0502020202020204" pitchFamily="34" charset="0"/>
              </a:rPr>
              <a:t>BMW Doctoral Network – Munich (</a:t>
            </a:r>
            <a:r>
              <a:rPr lang="en-US" sz="2000" dirty="0" err="1">
                <a:latin typeface="Century Gothic" panose="020B0502020202020204" pitchFamily="34" charset="0"/>
              </a:rPr>
              <a:t>Spanjol</a:t>
            </a:r>
            <a:r>
              <a:rPr lang="en-US" sz="2000" dirty="0">
                <a:latin typeface="Century Gothic" panose="020B0502020202020204" pitchFamily="34" charset="0"/>
              </a:rPr>
              <a:t>)</a:t>
            </a:r>
          </a:p>
          <a:p>
            <a:pPr>
              <a:spcBef>
                <a:spcPts val="0"/>
              </a:spcBef>
              <a:spcAft>
                <a:spcPts val="300"/>
              </a:spcAft>
            </a:pPr>
            <a:r>
              <a:rPr lang="en-US" sz="2000" dirty="0">
                <a:latin typeface="Century Gothic" panose="020B0502020202020204" pitchFamily="34" charset="0"/>
              </a:rPr>
              <a:t>University of Warwick (Noble)</a:t>
            </a:r>
          </a:p>
          <a:p>
            <a:pPr>
              <a:spcBef>
                <a:spcPts val="0"/>
              </a:spcBef>
              <a:spcAft>
                <a:spcPts val="300"/>
              </a:spcAft>
            </a:pPr>
            <a:r>
              <a:rPr lang="en-US" sz="2000" dirty="0">
                <a:latin typeface="Century Gothic" panose="020B0502020202020204" pitchFamily="34" charset="0"/>
              </a:rPr>
              <a:t>University of Sussex (Noble)</a:t>
            </a:r>
          </a:p>
          <a:p>
            <a:pPr>
              <a:spcBef>
                <a:spcPts val="0"/>
              </a:spcBef>
              <a:spcAft>
                <a:spcPts val="300"/>
              </a:spcAft>
            </a:pPr>
            <a:r>
              <a:rPr lang="en-US" sz="2000" dirty="0">
                <a:latin typeface="Century Gothic" panose="020B0502020202020204" pitchFamily="34" charset="0"/>
              </a:rPr>
              <a:t>Danish Technical University – Copenhagen (</a:t>
            </a:r>
            <a:r>
              <a:rPr lang="en-US" sz="2000" dirty="0" err="1">
                <a:latin typeface="Century Gothic" panose="020B0502020202020204" pitchFamily="34" charset="0"/>
              </a:rPr>
              <a:t>Spanjol</a:t>
            </a:r>
            <a:r>
              <a:rPr lang="en-US" sz="2000" dirty="0">
                <a:latin typeface="Century Gothic" panose="020B0502020202020204" pitchFamily="34" charset="0"/>
              </a:rPr>
              <a:t>)</a:t>
            </a:r>
          </a:p>
          <a:p>
            <a:pPr>
              <a:spcBef>
                <a:spcPts val="0"/>
              </a:spcBef>
              <a:spcAft>
                <a:spcPts val="300"/>
              </a:spcAft>
            </a:pPr>
            <a:r>
              <a:rPr lang="en-US" sz="2000" dirty="0">
                <a:latin typeface="Century Gothic" panose="020B0502020202020204" pitchFamily="34" charset="0"/>
              </a:rPr>
              <a:t>Academy of Marketing Science Conference – Vancouver (“Siva”)</a:t>
            </a:r>
          </a:p>
          <a:p>
            <a:pPr>
              <a:spcBef>
                <a:spcPts val="0"/>
              </a:spcBef>
              <a:spcAft>
                <a:spcPts val="300"/>
              </a:spcAft>
            </a:pPr>
            <a:r>
              <a:rPr lang="en-US" sz="2000" dirty="0">
                <a:latin typeface="Century Gothic" panose="020B0502020202020204" pitchFamily="34" charset="0"/>
              </a:rPr>
              <a:t>EMAC – Hamburg (Spanjol)</a:t>
            </a:r>
          </a:p>
          <a:p>
            <a:pPr>
              <a:spcBef>
                <a:spcPts val="0"/>
              </a:spcBef>
              <a:spcAft>
                <a:spcPts val="300"/>
              </a:spcAft>
            </a:pPr>
            <a:r>
              <a:rPr lang="en-US" sz="2000" dirty="0">
                <a:latin typeface="Century Gothic" panose="020B0502020202020204" pitchFamily="34" charset="0"/>
              </a:rPr>
              <a:t>IPDMC – Leicester (Noble, Spanjol)</a:t>
            </a:r>
          </a:p>
          <a:p>
            <a:pPr>
              <a:spcBef>
                <a:spcPts val="0"/>
              </a:spcBef>
              <a:spcAft>
                <a:spcPts val="300"/>
              </a:spcAft>
            </a:pPr>
            <a:r>
              <a:rPr lang="en-US" sz="2000" dirty="0">
                <a:latin typeface="Century Gothic" panose="020B0502020202020204" pitchFamily="34" charset="0"/>
              </a:rPr>
              <a:t>ISPIM – Florence (Spanjol)</a:t>
            </a:r>
          </a:p>
          <a:p>
            <a:pPr>
              <a:spcBef>
                <a:spcPts val="0"/>
              </a:spcBef>
              <a:spcAft>
                <a:spcPts val="300"/>
              </a:spcAft>
            </a:pPr>
            <a:r>
              <a:rPr lang="en-US" sz="2000" dirty="0">
                <a:latin typeface="Century Gothic" panose="020B0502020202020204" pitchFamily="34" charset="0"/>
              </a:rPr>
              <a:t>R&amp;D Management (</a:t>
            </a:r>
            <a:r>
              <a:rPr lang="en-US" sz="2000" dirty="0" err="1">
                <a:latin typeface="Century Gothic" panose="020B0502020202020204" pitchFamily="34" charset="0"/>
              </a:rPr>
              <a:t>Barczak</a:t>
            </a:r>
            <a:r>
              <a:rPr lang="en-US" sz="2000" dirty="0">
                <a:latin typeface="Century Gothic" panose="020B0502020202020204" pitchFamily="34" charset="0"/>
              </a:rPr>
              <a:t>)</a:t>
            </a:r>
          </a:p>
          <a:p>
            <a:pPr>
              <a:spcBef>
                <a:spcPts val="0"/>
              </a:spcBef>
              <a:spcAft>
                <a:spcPts val="300"/>
              </a:spcAft>
            </a:pPr>
            <a:r>
              <a:rPr lang="en-US" sz="2000" dirty="0">
                <a:latin typeface="Century Gothic" panose="020B0502020202020204" pitchFamily="34" charset="0"/>
              </a:rPr>
              <a:t>DRUID – Copenhagen (</a:t>
            </a:r>
            <a:r>
              <a:rPr lang="en-US" sz="2000" dirty="0" err="1">
                <a:latin typeface="Century Gothic" panose="020B0502020202020204" pitchFamily="34" charset="0"/>
              </a:rPr>
              <a:t>Verganti</a:t>
            </a:r>
            <a:r>
              <a:rPr lang="en-US" sz="2000" dirty="0">
                <a:latin typeface="Century Gothic" panose="020B0502020202020204" pitchFamily="34" charset="0"/>
              </a:rPr>
              <a:t>)</a:t>
            </a:r>
          </a:p>
          <a:p>
            <a:pPr>
              <a:spcBef>
                <a:spcPts val="0"/>
              </a:spcBef>
              <a:spcAft>
                <a:spcPts val="300"/>
              </a:spcAft>
            </a:pPr>
            <a:r>
              <a:rPr lang="en-US" sz="2000" dirty="0">
                <a:latin typeface="Century Gothic" panose="020B0502020202020204" pitchFamily="34" charset="0"/>
              </a:rPr>
              <a:t>AMS World Marketing Congress (Spanjol)</a:t>
            </a:r>
          </a:p>
          <a:p>
            <a:pPr>
              <a:spcBef>
                <a:spcPts val="0"/>
              </a:spcBef>
              <a:spcAft>
                <a:spcPts val="300"/>
              </a:spcAft>
            </a:pPr>
            <a:endParaRPr lang="en-US" sz="20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91240E39-793E-4C8D-8E76-07887026FB9C}"/>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17</a:t>
            </a:fld>
            <a:endParaRPr lang="en-US">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2DB441E6-8389-9548-AECF-4DE0C3637EAD}"/>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3" name="Rectangle 2">
            <a:extLst>
              <a:ext uri="{FF2B5EF4-FFF2-40B4-BE49-F238E27FC236}">
                <a16:creationId xmlns:a16="http://schemas.microsoft.com/office/drawing/2014/main" id="{2D14704F-CE70-E14A-AF49-72AEE5CE0365}"/>
              </a:ext>
            </a:extLst>
          </p:cNvPr>
          <p:cNvSpPr/>
          <p:nvPr/>
        </p:nvSpPr>
        <p:spPr>
          <a:xfrm>
            <a:off x="6311900" y="1690688"/>
            <a:ext cx="5816600" cy="2439129"/>
          </a:xfrm>
          <a:prstGeom prst="rect">
            <a:avLst/>
          </a:prstGeom>
        </p:spPr>
        <p:txBody>
          <a:bodyPr wrap="square">
            <a:spAutoFit/>
          </a:bodyPr>
          <a:lstStyle/>
          <a:p>
            <a:pPr>
              <a:spcAft>
                <a:spcPts val="300"/>
              </a:spcAft>
            </a:pPr>
            <a:r>
              <a:rPr lang="en-US" sz="2000" i="1" dirty="0">
                <a:latin typeface="Century Gothic" panose="020B0502020202020204" pitchFamily="34" charset="0"/>
              </a:rPr>
              <a:t>Planned</a:t>
            </a:r>
          </a:p>
          <a:p>
            <a:pPr marL="342900" indent="-342900">
              <a:spcAft>
                <a:spcPts val="300"/>
              </a:spcAft>
              <a:buFont typeface="Arial" panose="020B0604020202020204" pitchFamily="34" charset="0"/>
              <a:buChar char="•"/>
            </a:pPr>
            <a:r>
              <a:rPr lang="en-US" sz="2000" dirty="0">
                <a:latin typeface="Century Gothic" panose="020B0502020202020204" pitchFamily="34" charset="0"/>
              </a:rPr>
              <a:t>PDMA/JPIM UIUC Doctoral Consortium – Champaign IL (Spanjol, Noble)</a:t>
            </a:r>
          </a:p>
          <a:p>
            <a:pPr marL="342900" indent="-342900">
              <a:spcAft>
                <a:spcPts val="300"/>
              </a:spcAft>
              <a:buFont typeface="Arial" panose="020B0604020202020204" pitchFamily="34" charset="0"/>
              <a:buChar char="•"/>
            </a:pPr>
            <a:r>
              <a:rPr lang="en-US" sz="2000" dirty="0">
                <a:latin typeface="Century Gothic" panose="020B0502020202020204" pitchFamily="34" charset="0"/>
              </a:rPr>
              <a:t>AMA Summer – Chicago (Noble)</a:t>
            </a:r>
          </a:p>
          <a:p>
            <a:pPr marL="342900" indent="-342900">
              <a:spcAft>
                <a:spcPts val="300"/>
              </a:spcAft>
              <a:buFont typeface="Arial" panose="020B0604020202020204" pitchFamily="34" charset="0"/>
              <a:buChar char="•"/>
            </a:pPr>
            <a:r>
              <a:rPr lang="en-US" sz="2000" dirty="0" err="1">
                <a:latin typeface="Century Gothic" panose="020B0502020202020204" pitchFamily="34" charset="0"/>
              </a:rPr>
              <a:t>AoM</a:t>
            </a:r>
            <a:r>
              <a:rPr lang="en-US" sz="2000" dirty="0">
                <a:latin typeface="Century Gothic" panose="020B0502020202020204" pitchFamily="34" charset="0"/>
              </a:rPr>
              <a:t> – Boston (Spanjol)</a:t>
            </a:r>
          </a:p>
          <a:p>
            <a:pPr>
              <a:spcAft>
                <a:spcPts val="300"/>
              </a:spcAft>
            </a:pPr>
            <a:endParaRPr lang="en-US" sz="2000" dirty="0">
              <a:latin typeface="Century Gothic" panose="020B0502020202020204" pitchFamily="34" charset="0"/>
            </a:endParaRPr>
          </a:p>
          <a:p>
            <a:pPr>
              <a:spcAft>
                <a:spcPts val="300"/>
              </a:spcAft>
            </a:pPr>
            <a:r>
              <a:rPr lang="en-US" sz="2000" dirty="0">
                <a:latin typeface="Century Gothic" panose="020B0502020202020204" pitchFamily="34" charset="0"/>
              </a:rPr>
              <a:t>and more…</a:t>
            </a:r>
          </a:p>
        </p:txBody>
      </p:sp>
    </p:spTree>
    <p:extLst>
      <p:ext uri="{BB962C8B-B14F-4D97-AF65-F5344CB8AC3E}">
        <p14:creationId xmlns:p14="http://schemas.microsoft.com/office/powerpoint/2010/main" val="1295101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A7B4-8663-4565-8905-5B45C8A30013}"/>
              </a:ext>
            </a:extLst>
          </p:cNvPr>
          <p:cNvSpPr>
            <a:spLocks noGrp="1"/>
          </p:cNvSpPr>
          <p:nvPr>
            <p:ph type="title"/>
          </p:nvPr>
        </p:nvSpPr>
        <p:spPr>
          <a:xfrm>
            <a:off x="759550" y="2183039"/>
            <a:ext cx="10441849" cy="1325563"/>
          </a:xfrm>
        </p:spPr>
        <p:txBody>
          <a:bodyPr/>
          <a:lstStyle/>
          <a:p>
            <a:pPr algn="ctr"/>
            <a:r>
              <a:rPr lang="en-US" dirty="0">
                <a:latin typeface="Century Gothic" panose="020B0502020202020204" pitchFamily="34" charset="0"/>
              </a:rPr>
              <a:t>What is (are) the purpose(es) </a:t>
            </a:r>
            <a:br>
              <a:rPr lang="en-US" dirty="0">
                <a:latin typeface="Century Gothic" panose="020B0502020202020204" pitchFamily="34" charset="0"/>
              </a:rPr>
            </a:br>
            <a:r>
              <a:rPr lang="en-US" dirty="0">
                <a:latin typeface="Century Gothic" panose="020B0502020202020204" pitchFamily="34" charset="0"/>
              </a:rPr>
              <a:t>of a “Special Issue”?</a:t>
            </a:r>
          </a:p>
        </p:txBody>
      </p:sp>
      <p:sp>
        <p:nvSpPr>
          <p:cNvPr id="3" name="Slide Number Placeholder 2">
            <a:extLst>
              <a:ext uri="{FF2B5EF4-FFF2-40B4-BE49-F238E27FC236}">
                <a16:creationId xmlns:a16="http://schemas.microsoft.com/office/drawing/2014/main" id="{95874155-258E-4A83-98BD-B6ED29516B50}"/>
              </a:ext>
            </a:extLst>
          </p:cNvPr>
          <p:cNvSpPr>
            <a:spLocks noGrp="1"/>
          </p:cNvSpPr>
          <p:nvPr>
            <p:ph type="sldNum" sz="quarter" idx="12"/>
          </p:nvPr>
        </p:nvSpPr>
        <p:spPr/>
        <p:txBody>
          <a:bodyPr/>
          <a:lstStyle/>
          <a:p>
            <a:fld id="{C6910C44-2842-4E1F-9E1D-59CD7BB0EBA5}" type="slidenum">
              <a:rPr lang="en-US" smtClean="0"/>
              <a:t>18</a:t>
            </a:fld>
            <a:endParaRPr lang="en-US"/>
          </a:p>
        </p:txBody>
      </p:sp>
    </p:spTree>
    <p:extLst>
      <p:ext uri="{BB962C8B-B14F-4D97-AF65-F5344CB8AC3E}">
        <p14:creationId xmlns:p14="http://schemas.microsoft.com/office/powerpoint/2010/main" val="256415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Upcoming Special Issues</a:t>
            </a:r>
          </a:p>
        </p:txBody>
      </p:sp>
      <p:sp>
        <p:nvSpPr>
          <p:cNvPr id="2" name="Content Placeholder 1">
            <a:extLst>
              <a:ext uri="{FF2B5EF4-FFF2-40B4-BE49-F238E27FC236}">
                <a16:creationId xmlns:a16="http://schemas.microsoft.com/office/drawing/2014/main" id="{966C2CAB-FB61-9549-93F8-3EC18036FB50}"/>
              </a:ext>
            </a:extLst>
          </p:cNvPr>
          <p:cNvSpPr>
            <a:spLocks noGrp="1"/>
          </p:cNvSpPr>
          <p:nvPr>
            <p:ph sz="half" idx="2"/>
          </p:nvPr>
        </p:nvSpPr>
        <p:spPr>
          <a:xfrm>
            <a:off x="840440" y="1092574"/>
            <a:ext cx="10511119" cy="4881506"/>
          </a:xfrm>
        </p:spPr>
        <p:txBody>
          <a:bodyPr>
            <a:normAutofit fontScale="92500" lnSpcReduction="10000"/>
          </a:bodyPr>
          <a:lstStyle/>
          <a:p>
            <a:pPr marL="0" indent="0">
              <a:buNone/>
            </a:pPr>
            <a:r>
              <a:rPr lang="en-US" b="1" dirty="0">
                <a:latin typeface="Century Gothic" panose="020B0502020202020204" pitchFamily="34" charset="0"/>
              </a:rPr>
              <a:t>The Human Side of Innovation Management</a:t>
            </a:r>
          </a:p>
          <a:p>
            <a:pPr marL="0" indent="0">
              <a:lnSpc>
                <a:spcPct val="110000"/>
              </a:lnSpc>
              <a:spcBef>
                <a:spcPts val="0"/>
              </a:spcBef>
              <a:buNone/>
            </a:pPr>
            <a:endParaRPr lang="en-US" sz="1900" dirty="0">
              <a:latin typeface="Century Gothic" panose="020B0502020202020204" pitchFamily="34" charset="0"/>
            </a:endParaRPr>
          </a:p>
          <a:p>
            <a:pPr marL="0" indent="0">
              <a:lnSpc>
                <a:spcPct val="110000"/>
              </a:lnSpc>
              <a:spcBef>
                <a:spcPts val="0"/>
              </a:spcBef>
              <a:buNone/>
            </a:pPr>
            <a:r>
              <a:rPr lang="en-US" sz="1900" dirty="0">
                <a:latin typeface="Century Gothic" panose="020B0502020202020204" pitchFamily="34" charset="0"/>
              </a:rPr>
              <a:t>MATTHIAS WEISS (Ruhr-Universität Bochum), MARKUS BAER (Olin Business School, Washington University in St. Louis), MARTIN HOEGL (Ludwig-</a:t>
            </a:r>
            <a:r>
              <a:rPr lang="en-US" sz="1900" dirty="0" err="1">
                <a:latin typeface="Century Gothic" panose="020B0502020202020204" pitchFamily="34" charset="0"/>
              </a:rPr>
              <a:t>Maximilians</a:t>
            </a:r>
            <a:r>
              <a:rPr lang="en-US" sz="1900" dirty="0">
                <a:latin typeface="Century Gothic" panose="020B0502020202020204" pitchFamily="34" charset="0"/>
              </a:rPr>
              <a:t>-Univ. Munich)</a:t>
            </a:r>
          </a:p>
          <a:p>
            <a:pPr marL="0" indent="0">
              <a:lnSpc>
                <a:spcPct val="110000"/>
              </a:lnSpc>
              <a:spcBef>
                <a:spcPts val="0"/>
              </a:spcBef>
              <a:buNone/>
            </a:pPr>
            <a:endParaRPr lang="en-US" sz="1900" dirty="0">
              <a:latin typeface="Century Gothic" panose="020B0502020202020204" pitchFamily="34" charset="0"/>
            </a:endParaRPr>
          </a:p>
          <a:p>
            <a:pPr marL="0" indent="0">
              <a:lnSpc>
                <a:spcPct val="110000"/>
              </a:lnSpc>
              <a:spcBef>
                <a:spcPts val="0"/>
              </a:spcBef>
              <a:buNone/>
            </a:pPr>
            <a:r>
              <a:rPr lang="en-US" sz="1900" dirty="0">
                <a:latin typeface="Century Gothic" panose="020B0502020202020204" pitchFamily="34" charset="0"/>
              </a:rPr>
              <a:t>Topics include:</a:t>
            </a:r>
          </a:p>
          <a:p>
            <a:pPr marL="457200" lvl="1" indent="0">
              <a:lnSpc>
                <a:spcPct val="110000"/>
              </a:lnSpc>
              <a:spcBef>
                <a:spcPts val="0"/>
              </a:spcBef>
              <a:buNone/>
            </a:pPr>
            <a:r>
              <a:rPr lang="en" sz="1900" dirty="0">
                <a:latin typeface="Century Gothic" panose="020B0502020202020204" pitchFamily="34" charset="0"/>
              </a:rPr>
              <a:t>Human factors in the front-end of innovation</a:t>
            </a:r>
          </a:p>
          <a:p>
            <a:pPr marL="457200" lvl="1" indent="0">
              <a:lnSpc>
                <a:spcPct val="110000"/>
              </a:lnSpc>
              <a:spcBef>
                <a:spcPts val="0"/>
              </a:spcBef>
              <a:buNone/>
            </a:pPr>
            <a:r>
              <a:rPr lang="en" sz="1900" dirty="0">
                <a:latin typeface="Century Gothic" panose="020B0502020202020204" pitchFamily="34" charset="0"/>
              </a:rPr>
              <a:t>Interpersonal relations and interaction among innovators</a:t>
            </a:r>
          </a:p>
          <a:p>
            <a:pPr marL="457200" lvl="1" indent="0">
              <a:lnSpc>
                <a:spcPct val="110000"/>
              </a:lnSpc>
              <a:spcBef>
                <a:spcPts val="0"/>
              </a:spcBef>
              <a:buNone/>
            </a:pPr>
            <a:r>
              <a:rPr lang="en" sz="1900" dirty="0">
                <a:latin typeface="Century Gothic" panose="020B0502020202020204" pitchFamily="34" charset="0"/>
              </a:rPr>
              <a:t>Leadership and Innovation</a:t>
            </a:r>
          </a:p>
          <a:p>
            <a:pPr marL="457200" lvl="1" indent="0">
              <a:lnSpc>
                <a:spcPct val="110000"/>
              </a:lnSpc>
              <a:spcBef>
                <a:spcPts val="0"/>
              </a:spcBef>
              <a:buNone/>
            </a:pPr>
            <a:r>
              <a:rPr lang="en" sz="1900" dirty="0">
                <a:latin typeface="Century Gothic" panose="020B0502020202020204" pitchFamily="34" charset="0"/>
              </a:rPr>
              <a:t>The role of setbacks and adversity for innovators</a:t>
            </a:r>
          </a:p>
          <a:p>
            <a:pPr marL="457200" lvl="1" indent="0">
              <a:lnSpc>
                <a:spcPct val="110000"/>
              </a:lnSpc>
              <a:spcBef>
                <a:spcPts val="0"/>
              </a:spcBef>
              <a:buNone/>
            </a:pPr>
            <a:r>
              <a:rPr lang="en" sz="1900" dirty="0">
                <a:latin typeface="Century Gothic" panose="020B0502020202020204" pitchFamily="34" charset="0"/>
              </a:rPr>
              <a:t>Organizing the innovator’s workplace in the next decade</a:t>
            </a:r>
          </a:p>
          <a:p>
            <a:pPr marL="457200" lvl="1" indent="0">
              <a:lnSpc>
                <a:spcPct val="110000"/>
              </a:lnSpc>
              <a:spcBef>
                <a:spcPts val="0"/>
              </a:spcBef>
              <a:buNone/>
            </a:pPr>
            <a:endParaRPr lang="en" sz="1900" dirty="0">
              <a:latin typeface="Century Gothic" panose="020B0502020202020204" pitchFamily="34" charset="0"/>
            </a:endParaRPr>
          </a:p>
          <a:p>
            <a:pPr marL="0" indent="0">
              <a:lnSpc>
                <a:spcPct val="110000"/>
              </a:lnSpc>
              <a:spcBef>
                <a:spcPts val="0"/>
              </a:spcBef>
              <a:buNone/>
            </a:pPr>
            <a:r>
              <a:rPr lang="en-US" sz="1900" dirty="0">
                <a:latin typeface="Century Gothic" panose="020B0502020202020204" pitchFamily="34" charset="0"/>
              </a:rPr>
              <a:t>Connecting with Academy of Management divisions (e.g., TIM, OB, MOC), Society of Industrial and Organizational Psychology, </a:t>
            </a:r>
            <a:r>
              <a:rPr lang="en" sz="1900" dirty="0">
                <a:latin typeface="Century Gothic" panose="020B0502020202020204" pitchFamily="34" charset="0"/>
              </a:rPr>
              <a:t>European Association of Work and Organizational Psychology, among others.  </a:t>
            </a:r>
            <a:r>
              <a:rPr lang="en" sz="1900" u="sng" dirty="0">
                <a:latin typeface="Century Gothic" panose="020B0502020202020204" pitchFamily="34" charset="0"/>
              </a:rPr>
              <a:t>Conference October 2020 at the University of Bochum</a:t>
            </a:r>
            <a:r>
              <a:rPr lang="en" sz="1900" dirty="0">
                <a:latin typeface="Century Gothic" panose="020B0502020202020204" pitchFamily="34" charset="0"/>
              </a:rPr>
              <a:t>.</a:t>
            </a:r>
          </a:p>
          <a:p>
            <a:pPr marL="0" indent="0">
              <a:lnSpc>
                <a:spcPct val="110000"/>
              </a:lnSpc>
              <a:spcBef>
                <a:spcPts val="0"/>
              </a:spcBef>
              <a:buNone/>
            </a:pPr>
            <a:endParaRPr lang="en" sz="1900" dirty="0">
              <a:latin typeface="Century Gothic" panose="020B0502020202020204" pitchFamily="34" charset="0"/>
            </a:endParaRPr>
          </a:p>
          <a:p>
            <a:pPr marL="0" indent="0">
              <a:lnSpc>
                <a:spcPct val="110000"/>
              </a:lnSpc>
              <a:spcBef>
                <a:spcPts val="0"/>
              </a:spcBef>
              <a:buNone/>
            </a:pPr>
            <a:r>
              <a:rPr lang="en" sz="1900" b="1" u="sng" dirty="0">
                <a:solidFill>
                  <a:schemeClr val="accent6">
                    <a:lumMod val="75000"/>
                  </a:schemeClr>
                </a:solidFill>
                <a:latin typeface="Century Gothic" panose="020B0502020202020204" pitchFamily="34" charset="0"/>
              </a:rPr>
              <a:t>Submission Deadline: May 31, 2020</a:t>
            </a:r>
          </a:p>
        </p:txBody>
      </p:sp>
      <p:pic>
        <p:nvPicPr>
          <p:cNvPr id="6" name="Picture 2" descr="C:\Documents and Settings\g.barczak\My Documents\My Pictures\JPIM.jpg">
            <a:extLst>
              <a:ext uri="{FF2B5EF4-FFF2-40B4-BE49-F238E27FC236}">
                <a16:creationId xmlns:a16="http://schemas.microsoft.com/office/drawing/2014/main" id="{96A42C7B-99D3-BD47-B6D4-481C803C0918}"/>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Tree>
    <p:extLst>
      <p:ext uri="{BB962C8B-B14F-4D97-AF65-F5344CB8AC3E}">
        <p14:creationId xmlns:p14="http://schemas.microsoft.com/office/powerpoint/2010/main" val="1781197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C95D-EDE1-421E-94E5-BFE01236E4C9}"/>
              </a:ext>
            </a:extLst>
          </p:cNvPr>
          <p:cNvSpPr>
            <a:spLocks noGrp="1"/>
          </p:cNvSpPr>
          <p:nvPr>
            <p:ph idx="1"/>
          </p:nvPr>
        </p:nvSpPr>
        <p:spPr>
          <a:xfrm>
            <a:off x="838200" y="1642615"/>
            <a:ext cx="10515600" cy="2401066"/>
          </a:xfrm>
        </p:spPr>
        <p:txBody>
          <a:bodyPr>
            <a:normAutofit/>
          </a:bodyPr>
          <a:lstStyle/>
          <a:p>
            <a:pPr>
              <a:buFont typeface="Wingdings" pitchFamily="2" charset="2"/>
              <a:buChar char="§"/>
            </a:pPr>
            <a:r>
              <a:rPr lang="en-US" dirty="0">
                <a:latin typeface="Century Gothic" panose="020B0502020202020204" pitchFamily="34" charset="0"/>
              </a:rPr>
              <a:t>Journal Overview</a:t>
            </a:r>
          </a:p>
          <a:p>
            <a:pPr>
              <a:buFont typeface="Wingdings" pitchFamily="2" charset="2"/>
              <a:buChar char="§"/>
            </a:pPr>
            <a:r>
              <a:rPr lang="en-US" dirty="0">
                <a:latin typeface="Century Gothic" panose="020B0502020202020204" pitchFamily="34" charset="0"/>
              </a:rPr>
              <a:t>The Publishing Process</a:t>
            </a:r>
          </a:p>
          <a:p>
            <a:pPr>
              <a:buFont typeface="Wingdings" pitchFamily="2" charset="2"/>
              <a:buChar char="§"/>
            </a:pPr>
            <a:r>
              <a:rPr lang="en-US" dirty="0">
                <a:latin typeface="Century Gothic" panose="020B0502020202020204" pitchFamily="34" charset="0"/>
              </a:rPr>
              <a:t>Getting Published</a:t>
            </a:r>
          </a:p>
          <a:p>
            <a:pPr>
              <a:buFont typeface="Wingdings" pitchFamily="2" charset="2"/>
              <a:buChar char="§"/>
            </a:pPr>
            <a:r>
              <a:rPr lang="en-US" dirty="0">
                <a:latin typeface="Century Gothic" panose="020B0502020202020204" pitchFamily="34" charset="0"/>
              </a:rPr>
              <a:t>Discussion</a:t>
            </a:r>
          </a:p>
        </p:txBody>
      </p:sp>
      <p:sp>
        <p:nvSpPr>
          <p:cNvPr id="4" name="Slide Number Placeholder 3">
            <a:extLst>
              <a:ext uri="{FF2B5EF4-FFF2-40B4-BE49-F238E27FC236}">
                <a16:creationId xmlns:a16="http://schemas.microsoft.com/office/drawing/2014/main" id="{91240E39-793E-4C8D-8E76-07887026FB9C}"/>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2</a:t>
            </a:fld>
            <a:endParaRPr lang="en-US">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2DB441E6-8389-9548-AECF-4DE0C3637EAD}"/>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9" name="Rectangle 2">
            <a:extLst>
              <a:ext uri="{FF2B5EF4-FFF2-40B4-BE49-F238E27FC236}">
                <a16:creationId xmlns:a16="http://schemas.microsoft.com/office/drawing/2014/main" id="{E61107EA-7348-BA41-A790-FB179A979EDB}"/>
              </a:ext>
            </a:extLst>
          </p:cNvPr>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Agenda</a:t>
            </a:r>
          </a:p>
        </p:txBody>
      </p:sp>
    </p:spTree>
    <p:extLst>
      <p:ext uri="{BB962C8B-B14F-4D97-AF65-F5344CB8AC3E}">
        <p14:creationId xmlns:p14="http://schemas.microsoft.com/office/powerpoint/2010/main" val="241835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Upcoming Special Issues</a:t>
            </a:r>
          </a:p>
        </p:txBody>
      </p:sp>
      <p:sp>
        <p:nvSpPr>
          <p:cNvPr id="2" name="Content Placeholder 1">
            <a:extLst>
              <a:ext uri="{FF2B5EF4-FFF2-40B4-BE49-F238E27FC236}">
                <a16:creationId xmlns:a16="http://schemas.microsoft.com/office/drawing/2014/main" id="{966C2CAB-FB61-9549-93F8-3EC18036FB50}"/>
              </a:ext>
            </a:extLst>
          </p:cNvPr>
          <p:cNvSpPr>
            <a:spLocks noGrp="1"/>
          </p:cNvSpPr>
          <p:nvPr>
            <p:ph sz="half" idx="2"/>
          </p:nvPr>
        </p:nvSpPr>
        <p:spPr>
          <a:xfrm>
            <a:off x="840441" y="1092574"/>
            <a:ext cx="10327431" cy="4901826"/>
          </a:xfrm>
        </p:spPr>
        <p:txBody>
          <a:bodyPr>
            <a:normAutofit fontScale="77500" lnSpcReduction="20000"/>
          </a:bodyPr>
          <a:lstStyle/>
          <a:p>
            <a:pPr marL="0" indent="0">
              <a:lnSpc>
                <a:spcPct val="120000"/>
              </a:lnSpc>
              <a:spcBef>
                <a:spcPts val="0"/>
              </a:spcBef>
              <a:buNone/>
            </a:pPr>
            <a:r>
              <a:rPr lang="en-US" sz="3000" b="1" dirty="0">
                <a:latin typeface="Century Gothic" panose="020B0502020202020204" pitchFamily="34" charset="0"/>
              </a:rPr>
              <a:t>Design Thinking and Innovation Management: Matches, Mismatches and Future Avenues</a:t>
            </a:r>
          </a:p>
          <a:p>
            <a:pPr marL="0" indent="0">
              <a:lnSpc>
                <a:spcPct val="120000"/>
              </a:lnSpc>
              <a:spcBef>
                <a:spcPts val="0"/>
              </a:spcBef>
              <a:buNone/>
            </a:pPr>
            <a:endParaRPr lang="en-US" sz="1900" dirty="0">
              <a:latin typeface="Century Gothic" panose="020B0502020202020204" pitchFamily="34" charset="0"/>
            </a:endParaRPr>
          </a:p>
          <a:p>
            <a:pPr marL="0" indent="0">
              <a:lnSpc>
                <a:spcPct val="120000"/>
              </a:lnSpc>
              <a:spcBef>
                <a:spcPts val="0"/>
              </a:spcBef>
              <a:buNone/>
            </a:pPr>
            <a:r>
              <a:rPr lang="en-US" sz="2300" dirty="0">
                <a:latin typeface="Century Gothic" panose="020B0502020202020204" pitchFamily="34" charset="0"/>
              </a:rPr>
              <a:t>ROBERTO VERGANTI (</a:t>
            </a:r>
            <a:r>
              <a:rPr lang="en-US" sz="2300" dirty="0" err="1">
                <a:latin typeface="Century Gothic" panose="020B0502020202020204" pitchFamily="34" charset="0"/>
              </a:rPr>
              <a:t>Politecnico</a:t>
            </a:r>
            <a:r>
              <a:rPr lang="en-US" sz="2300" dirty="0">
                <a:latin typeface="Century Gothic" panose="020B0502020202020204" pitchFamily="34" charset="0"/>
              </a:rPr>
              <a:t> di Milano), CLAUDIO DELL’ERA (</a:t>
            </a:r>
            <a:r>
              <a:rPr lang="en-US" sz="2300" dirty="0" err="1">
                <a:latin typeface="Century Gothic" panose="020B0502020202020204" pitchFamily="34" charset="0"/>
              </a:rPr>
              <a:t>Politecnico</a:t>
            </a:r>
            <a:r>
              <a:rPr lang="en-US" sz="2300" dirty="0">
                <a:latin typeface="Century Gothic" panose="020B0502020202020204" pitchFamily="34" charset="0"/>
              </a:rPr>
              <a:t> di Milano), K. SCOTT SWAN (The College of William &amp; Mary)</a:t>
            </a:r>
          </a:p>
          <a:p>
            <a:pPr marL="0" indent="0">
              <a:lnSpc>
                <a:spcPct val="120000"/>
              </a:lnSpc>
              <a:spcBef>
                <a:spcPts val="0"/>
              </a:spcBef>
              <a:buNone/>
            </a:pPr>
            <a:endParaRPr lang="en-US" sz="2300" dirty="0">
              <a:latin typeface="Century Gothic" panose="020B0502020202020204" pitchFamily="34" charset="0"/>
            </a:endParaRPr>
          </a:p>
          <a:p>
            <a:pPr marL="0" indent="0">
              <a:lnSpc>
                <a:spcPct val="120000"/>
              </a:lnSpc>
              <a:spcBef>
                <a:spcPts val="0"/>
              </a:spcBef>
              <a:buNone/>
            </a:pPr>
            <a:r>
              <a:rPr lang="en-US" sz="2300" dirty="0">
                <a:latin typeface="Century Gothic" panose="020B0502020202020204" pitchFamily="34" charset="0"/>
              </a:rPr>
              <a:t>Topics include:</a:t>
            </a:r>
          </a:p>
          <a:p>
            <a:pPr marL="457200" lvl="1" indent="0">
              <a:lnSpc>
                <a:spcPct val="120000"/>
              </a:lnSpc>
              <a:spcBef>
                <a:spcPts val="0"/>
              </a:spcBef>
              <a:buNone/>
            </a:pPr>
            <a:r>
              <a:rPr lang="en" sz="2300" dirty="0">
                <a:latin typeface="Century Gothic" panose="020B0502020202020204" pitchFamily="34" charset="0"/>
              </a:rPr>
              <a:t>Innovation theories and design thinking</a:t>
            </a:r>
          </a:p>
          <a:p>
            <a:pPr marL="457200" lvl="1" indent="0">
              <a:lnSpc>
                <a:spcPct val="120000"/>
              </a:lnSpc>
              <a:spcBef>
                <a:spcPts val="0"/>
              </a:spcBef>
              <a:buNone/>
            </a:pPr>
            <a:r>
              <a:rPr lang="en" sz="2300" dirty="0">
                <a:latin typeface="Century Gothic" panose="020B0502020202020204" pitchFamily="34" charset="0"/>
              </a:rPr>
              <a:t>Measurement issues in design thinking </a:t>
            </a:r>
          </a:p>
          <a:p>
            <a:pPr marL="457200" lvl="1" indent="0">
              <a:lnSpc>
                <a:spcPct val="120000"/>
              </a:lnSpc>
              <a:spcBef>
                <a:spcPts val="0"/>
              </a:spcBef>
              <a:buNone/>
            </a:pPr>
            <a:r>
              <a:rPr lang="en" sz="2300" dirty="0">
                <a:latin typeface="Century Gothic" panose="020B0502020202020204" pitchFamily="34" charset="0"/>
              </a:rPr>
              <a:t>Human factors in design thinking</a:t>
            </a:r>
          </a:p>
          <a:p>
            <a:pPr marL="457200" lvl="1" indent="0">
              <a:lnSpc>
                <a:spcPct val="120000"/>
              </a:lnSpc>
              <a:spcBef>
                <a:spcPts val="0"/>
              </a:spcBef>
              <a:buNone/>
            </a:pPr>
            <a:r>
              <a:rPr lang="en" sz="2300" dirty="0">
                <a:latin typeface="Century Gothic" panose="020B0502020202020204" pitchFamily="34" charset="0"/>
              </a:rPr>
              <a:t>(and other topics)</a:t>
            </a:r>
          </a:p>
          <a:p>
            <a:pPr marL="457200" lvl="1" indent="0">
              <a:lnSpc>
                <a:spcPct val="120000"/>
              </a:lnSpc>
              <a:spcBef>
                <a:spcPts val="0"/>
              </a:spcBef>
              <a:buNone/>
            </a:pPr>
            <a:endParaRPr lang="en" sz="2300" dirty="0">
              <a:latin typeface="Century Gothic" panose="020B0502020202020204" pitchFamily="34" charset="0"/>
            </a:endParaRPr>
          </a:p>
          <a:p>
            <a:pPr marL="0" indent="0">
              <a:lnSpc>
                <a:spcPct val="120000"/>
              </a:lnSpc>
              <a:spcBef>
                <a:spcPts val="0"/>
              </a:spcBef>
              <a:buNone/>
            </a:pPr>
            <a:r>
              <a:rPr lang="en" sz="2300" dirty="0">
                <a:latin typeface="Century Gothic" panose="020B0502020202020204" pitchFamily="34" charset="0"/>
              </a:rPr>
              <a:t>A </a:t>
            </a:r>
            <a:r>
              <a:rPr lang="en" sz="2300" u="sng" dirty="0">
                <a:latin typeface="Century Gothic" panose="020B0502020202020204" pitchFamily="34" charset="0"/>
              </a:rPr>
              <a:t>dedicated conference will be held in Williamsburg, Virginia and organized by the Mason School of Business, College of William &amp; Mary</a:t>
            </a:r>
            <a:r>
              <a:rPr lang="en" sz="2300" dirty="0">
                <a:latin typeface="Century Gothic" panose="020B0502020202020204" pitchFamily="34" charset="0"/>
              </a:rPr>
              <a:t>, to bring together leading scholars and push design thinking research forward. </a:t>
            </a:r>
          </a:p>
          <a:p>
            <a:pPr marL="0" indent="0">
              <a:lnSpc>
                <a:spcPct val="120000"/>
              </a:lnSpc>
              <a:spcBef>
                <a:spcPts val="0"/>
              </a:spcBef>
              <a:buNone/>
            </a:pPr>
            <a:endParaRPr lang="en" sz="2300" dirty="0">
              <a:latin typeface="Century Gothic" panose="020B0502020202020204" pitchFamily="34" charset="0"/>
            </a:endParaRPr>
          </a:p>
          <a:p>
            <a:pPr marL="0" indent="0">
              <a:lnSpc>
                <a:spcPct val="120000"/>
              </a:lnSpc>
              <a:spcBef>
                <a:spcPts val="0"/>
              </a:spcBef>
              <a:buNone/>
            </a:pPr>
            <a:r>
              <a:rPr lang="en" sz="2300" b="1" u="sng" dirty="0">
                <a:solidFill>
                  <a:schemeClr val="accent6">
                    <a:lumMod val="75000"/>
                  </a:schemeClr>
                </a:solidFill>
                <a:latin typeface="Century Gothic" panose="020B0502020202020204" pitchFamily="34" charset="0"/>
              </a:rPr>
              <a:t>Submission Deadline: January 31, 2020</a:t>
            </a:r>
          </a:p>
        </p:txBody>
      </p:sp>
      <p:pic>
        <p:nvPicPr>
          <p:cNvPr id="6" name="Picture 2" descr="C:\Documents and Settings\g.barczak\My Documents\My Pictures\JPIM.jpg">
            <a:extLst>
              <a:ext uri="{FF2B5EF4-FFF2-40B4-BE49-F238E27FC236}">
                <a16:creationId xmlns:a16="http://schemas.microsoft.com/office/drawing/2014/main" id="{96A42C7B-99D3-BD47-B6D4-481C803C0918}"/>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Tree>
    <p:extLst>
      <p:ext uri="{BB962C8B-B14F-4D97-AF65-F5344CB8AC3E}">
        <p14:creationId xmlns:p14="http://schemas.microsoft.com/office/powerpoint/2010/main" val="4031032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66A7-E1F8-45EA-A7BE-0E8D400DE20A}"/>
              </a:ext>
            </a:extLst>
          </p:cNvPr>
          <p:cNvSpPr>
            <a:spLocks noGrp="1"/>
          </p:cNvSpPr>
          <p:nvPr>
            <p:ph type="title"/>
          </p:nvPr>
        </p:nvSpPr>
        <p:spPr>
          <a:xfrm>
            <a:off x="850900" y="2455182"/>
            <a:ext cx="10502900" cy="1325563"/>
          </a:xfrm>
        </p:spPr>
        <p:txBody>
          <a:bodyPr>
            <a:normAutofit fontScale="90000"/>
          </a:bodyPr>
          <a:lstStyle/>
          <a:p>
            <a:pPr algn="ctr"/>
            <a:r>
              <a:rPr lang="en-US" dirty="0">
                <a:latin typeface="Century Gothic" panose="020B0502020202020204" pitchFamily="34" charset="0"/>
              </a:rPr>
              <a:t>How should we think about the interplay of academic research and practice? </a:t>
            </a:r>
          </a:p>
        </p:txBody>
      </p:sp>
      <p:sp>
        <p:nvSpPr>
          <p:cNvPr id="3" name="Slide Number Placeholder 2">
            <a:extLst>
              <a:ext uri="{FF2B5EF4-FFF2-40B4-BE49-F238E27FC236}">
                <a16:creationId xmlns:a16="http://schemas.microsoft.com/office/drawing/2014/main" id="{28E6355D-68BF-4CCC-99F0-E8652B866A56}"/>
              </a:ext>
            </a:extLst>
          </p:cNvPr>
          <p:cNvSpPr>
            <a:spLocks noGrp="1"/>
          </p:cNvSpPr>
          <p:nvPr>
            <p:ph type="sldNum" sz="quarter" idx="12"/>
          </p:nvPr>
        </p:nvSpPr>
        <p:spPr/>
        <p:txBody>
          <a:bodyPr/>
          <a:lstStyle/>
          <a:p>
            <a:fld id="{C6910C44-2842-4E1F-9E1D-59CD7BB0EBA5}" type="slidenum">
              <a:rPr lang="en-US" smtClean="0"/>
              <a:t>21</a:t>
            </a:fld>
            <a:endParaRPr lang="en-US"/>
          </a:p>
        </p:txBody>
      </p:sp>
    </p:spTree>
    <p:extLst>
      <p:ext uri="{BB962C8B-B14F-4D97-AF65-F5344CB8AC3E}">
        <p14:creationId xmlns:p14="http://schemas.microsoft.com/office/powerpoint/2010/main" val="2032368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g.barczak\My Documents\My Pictures\JPIM.jpg">
            <a:extLst>
              <a:ext uri="{FF2B5EF4-FFF2-40B4-BE49-F238E27FC236}">
                <a16:creationId xmlns:a16="http://schemas.microsoft.com/office/drawing/2014/main" id="{35EAD8CF-71DD-254C-AA3D-E4FD34CB21FF}"/>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10" name="Rectangle 2">
            <a:extLst>
              <a:ext uri="{FF2B5EF4-FFF2-40B4-BE49-F238E27FC236}">
                <a16:creationId xmlns:a16="http://schemas.microsoft.com/office/drawing/2014/main" id="{F80E540F-957B-8844-BDFD-CA881728123D}"/>
              </a:ext>
            </a:extLst>
          </p:cNvPr>
          <p:cNvSpPr txBox="1">
            <a:spLocks noChangeArrowheads="1"/>
          </p:cNvSpPr>
          <p:nvPr/>
        </p:nvSpPr>
        <p:spPr>
          <a:xfrm>
            <a:off x="840441" y="1"/>
            <a:ext cx="8779548" cy="1092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Relevance and Rigor</a:t>
            </a:r>
          </a:p>
        </p:txBody>
      </p:sp>
      <p:pic>
        <p:nvPicPr>
          <p:cNvPr id="7" name="Content Placeholder 4">
            <a:extLst>
              <a:ext uri="{FF2B5EF4-FFF2-40B4-BE49-F238E27FC236}">
                <a16:creationId xmlns:a16="http://schemas.microsoft.com/office/drawing/2014/main" id="{EDD02719-B3CB-CC47-B1DB-183859780700}"/>
              </a:ext>
            </a:extLst>
          </p:cNvPr>
          <p:cNvPicPr>
            <a:picLocks noChangeAspect="1"/>
          </p:cNvPicPr>
          <p:nvPr/>
        </p:nvPicPr>
        <p:blipFill>
          <a:blip r:embed="rId3"/>
          <a:stretch>
            <a:fillRect/>
          </a:stretch>
        </p:blipFill>
        <p:spPr>
          <a:xfrm>
            <a:off x="355118" y="1429657"/>
            <a:ext cx="5053027" cy="4525215"/>
          </a:xfrm>
          <a:prstGeom prst="rect">
            <a:avLst/>
          </a:prstGeom>
        </p:spPr>
      </p:pic>
      <p:sp>
        <p:nvSpPr>
          <p:cNvPr id="11" name="TextBox 10">
            <a:extLst>
              <a:ext uri="{FF2B5EF4-FFF2-40B4-BE49-F238E27FC236}">
                <a16:creationId xmlns:a16="http://schemas.microsoft.com/office/drawing/2014/main" id="{0DDF19EE-5766-7042-B408-BEB68E69A0FA}"/>
              </a:ext>
            </a:extLst>
          </p:cNvPr>
          <p:cNvSpPr txBox="1"/>
          <p:nvPr/>
        </p:nvSpPr>
        <p:spPr bwMode="auto">
          <a:xfrm rot="16200000">
            <a:off x="-690538" y="5079902"/>
            <a:ext cx="1857881" cy="184666"/>
          </a:xfrm>
          <a:prstGeom prst="rect">
            <a:avLst/>
          </a:prstGeom>
          <a:noFill/>
          <a:ln w="9525">
            <a:noFill/>
            <a:miter lim="800000"/>
            <a:headEnd/>
            <a:tailEnd/>
          </a:ln>
        </p:spPr>
        <p:txBody>
          <a:bodyPr wrap="none" lIns="0" tIns="0" rIns="0" bIns="0" rtlCol="0" anchor="b">
            <a:spAutoFit/>
          </a:bodyPr>
          <a:lstStyle/>
          <a:p>
            <a:pPr>
              <a:spcBef>
                <a:spcPct val="30000"/>
              </a:spcBef>
            </a:pPr>
            <a:r>
              <a:rPr lang="de-DE" sz="1200" b="0" dirty="0">
                <a:latin typeface="Century Gothic" panose="020B0502020202020204" pitchFamily="34" charset="0"/>
              </a:rPr>
              <a:t>Source: @</a:t>
            </a:r>
            <a:r>
              <a:rPr lang="de-DE" sz="1200" b="0" dirty="0" err="1">
                <a:latin typeface="Century Gothic" panose="020B0502020202020204" pitchFamily="34" charset="0"/>
              </a:rPr>
              <a:t>AcademicsSay</a:t>
            </a:r>
            <a:endParaRPr lang="de-DE" sz="1200" b="0" dirty="0">
              <a:latin typeface="Century Gothic" panose="020B0502020202020204" pitchFamily="34" charset="0"/>
            </a:endParaRPr>
          </a:p>
        </p:txBody>
      </p:sp>
      <p:pic>
        <p:nvPicPr>
          <p:cNvPr id="13" name="Grafik 1">
            <a:extLst>
              <a:ext uri="{FF2B5EF4-FFF2-40B4-BE49-F238E27FC236}">
                <a16:creationId xmlns:a16="http://schemas.microsoft.com/office/drawing/2014/main" id="{356DD4F3-0B7A-4F4C-B66B-2FA9771B1F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4" t="22816" r="52280" b="11394"/>
          <a:stretch/>
        </p:blipFill>
        <p:spPr>
          <a:xfrm>
            <a:off x="5618479" y="1429657"/>
            <a:ext cx="6218403" cy="2592287"/>
          </a:xfrm>
          <a:prstGeom prst="rect">
            <a:avLst/>
          </a:prstGeom>
        </p:spPr>
      </p:pic>
      <p:pic>
        <p:nvPicPr>
          <p:cNvPr id="12" name="Picture 11" descr="Image result for there is nothing more practical than a good theory">
            <a:extLst>
              <a:ext uri="{FF2B5EF4-FFF2-40B4-BE49-F238E27FC236}">
                <a16:creationId xmlns:a16="http://schemas.microsoft.com/office/drawing/2014/main" id="{8484C383-F2CF-9944-86B5-CC1DDB4956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538"/>
          <a:stretch/>
        </p:blipFill>
        <p:spPr bwMode="auto">
          <a:xfrm>
            <a:off x="8727680" y="3314700"/>
            <a:ext cx="3028992" cy="248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72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01A373-E8BB-4165-8B35-EF9051DDEBFA}"/>
              </a:ext>
            </a:extLst>
          </p:cNvPr>
          <p:cNvSpPr>
            <a:spLocks noGrp="1"/>
          </p:cNvSpPr>
          <p:nvPr>
            <p:ph type="sldNum" sz="quarter" idx="12"/>
          </p:nvPr>
        </p:nvSpPr>
        <p:spPr/>
        <p:txBody>
          <a:bodyPr/>
          <a:lstStyle/>
          <a:p>
            <a:fld id="{C6910C44-2842-4E1F-9E1D-59CD7BB0EBA5}" type="slidenum">
              <a:rPr lang="en-US" smtClean="0"/>
              <a:t>23</a:t>
            </a:fld>
            <a:endParaRPr lang="en-US"/>
          </a:p>
        </p:txBody>
      </p:sp>
      <p:pic>
        <p:nvPicPr>
          <p:cNvPr id="1028" name="Picture 4" descr="Image result for academic research">
            <a:extLst>
              <a:ext uri="{FF2B5EF4-FFF2-40B4-BE49-F238E27FC236}">
                <a16:creationId xmlns:a16="http://schemas.microsoft.com/office/drawing/2014/main" id="{AE11EEF7-3892-4154-A3C2-2C8842568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79" y="1864745"/>
            <a:ext cx="3324679" cy="2493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usiness people">
            <a:extLst>
              <a:ext uri="{FF2B5EF4-FFF2-40B4-BE49-F238E27FC236}">
                <a16:creationId xmlns:a16="http://schemas.microsoft.com/office/drawing/2014/main" id="{A0394009-2D84-4287-BB05-059F720DE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623" y="1864745"/>
            <a:ext cx="3740264" cy="249350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Curved Up 6">
            <a:extLst>
              <a:ext uri="{FF2B5EF4-FFF2-40B4-BE49-F238E27FC236}">
                <a16:creationId xmlns:a16="http://schemas.microsoft.com/office/drawing/2014/main" id="{86495B15-9AF6-4016-B015-74D11911D781}"/>
              </a:ext>
            </a:extLst>
          </p:cNvPr>
          <p:cNvSpPr/>
          <p:nvPr/>
        </p:nvSpPr>
        <p:spPr>
          <a:xfrm rot="10800000">
            <a:off x="2984826" y="436455"/>
            <a:ext cx="5270932" cy="1066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8" name="Arrow: Curved Up 7">
            <a:extLst>
              <a:ext uri="{FF2B5EF4-FFF2-40B4-BE49-F238E27FC236}">
                <a16:creationId xmlns:a16="http://schemas.microsoft.com/office/drawing/2014/main" id="{E81CBFE9-8841-48E1-933E-D98EC29BF070}"/>
              </a:ext>
            </a:extLst>
          </p:cNvPr>
          <p:cNvSpPr/>
          <p:nvPr/>
        </p:nvSpPr>
        <p:spPr>
          <a:xfrm>
            <a:off x="3125337" y="4607792"/>
            <a:ext cx="5270932" cy="1066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7193BED5-38FC-41D9-8C94-046174FC3E51}"/>
              </a:ext>
            </a:extLst>
          </p:cNvPr>
          <p:cNvSpPr txBox="1"/>
          <p:nvPr/>
        </p:nvSpPr>
        <p:spPr>
          <a:xfrm>
            <a:off x="4461545" y="764591"/>
            <a:ext cx="2683748" cy="1754326"/>
          </a:xfrm>
          <a:prstGeom prst="rect">
            <a:avLst/>
          </a:prstGeom>
          <a:noFill/>
        </p:spPr>
        <p:txBody>
          <a:bodyPr wrap="none" rtlCol="0">
            <a:spAutoFit/>
          </a:bodyPr>
          <a:lstStyle/>
          <a:p>
            <a:r>
              <a:rPr lang="en-US" dirty="0">
                <a:latin typeface="Century Gothic" panose="020B0502020202020204" pitchFamily="34" charset="0"/>
              </a:rPr>
              <a:t>-   Problems</a:t>
            </a:r>
          </a:p>
          <a:p>
            <a:pPr marL="285750" indent="-285750">
              <a:buFontTx/>
              <a:buChar char="-"/>
            </a:pPr>
            <a:r>
              <a:rPr lang="en-US" dirty="0">
                <a:latin typeface="Century Gothic" panose="020B0502020202020204" pitchFamily="34" charset="0"/>
              </a:rPr>
              <a:t>Trends in practice</a:t>
            </a:r>
          </a:p>
          <a:p>
            <a:pPr marL="285750" indent="-285750">
              <a:buFontTx/>
              <a:buChar char="-"/>
            </a:pPr>
            <a:r>
              <a:rPr lang="en-US" dirty="0">
                <a:latin typeface="Century Gothic" panose="020B0502020202020204" pitchFamily="34" charset="0"/>
              </a:rPr>
              <a:t>Experience</a:t>
            </a:r>
          </a:p>
          <a:p>
            <a:pPr marL="285750" indent="-285750">
              <a:buFontTx/>
              <a:buChar char="-"/>
            </a:pPr>
            <a:r>
              <a:rPr lang="en-US" dirty="0">
                <a:latin typeface="Century Gothic" panose="020B0502020202020204" pitchFamily="34" charset="0"/>
              </a:rPr>
              <a:t>Corporate research</a:t>
            </a:r>
          </a:p>
          <a:p>
            <a:pPr marL="285750" indent="-285750">
              <a:buFontTx/>
              <a:buChar char="-"/>
            </a:pPr>
            <a:r>
              <a:rPr lang="en-US" dirty="0">
                <a:latin typeface="Century Gothic" panose="020B0502020202020204" pitchFamily="34" charset="0"/>
              </a:rPr>
              <a:t>Data</a:t>
            </a:r>
          </a:p>
          <a:p>
            <a:pPr marL="285750" indent="-285750">
              <a:buFontTx/>
              <a:buChar char="-"/>
            </a:pPr>
            <a:r>
              <a:rPr lang="en-US" dirty="0">
                <a:latin typeface="Century Gothic" panose="020B0502020202020204" pitchFamily="34" charset="0"/>
              </a:rPr>
              <a:t>$$$</a:t>
            </a:r>
          </a:p>
        </p:txBody>
      </p:sp>
      <p:sp>
        <p:nvSpPr>
          <p:cNvPr id="5" name="TextBox 4">
            <a:extLst>
              <a:ext uri="{FF2B5EF4-FFF2-40B4-BE49-F238E27FC236}">
                <a16:creationId xmlns:a16="http://schemas.microsoft.com/office/drawing/2014/main" id="{915EE851-44A8-4724-BCA8-7B9BA42EC4F0}"/>
              </a:ext>
            </a:extLst>
          </p:cNvPr>
          <p:cNvSpPr txBox="1"/>
          <p:nvPr/>
        </p:nvSpPr>
        <p:spPr>
          <a:xfrm>
            <a:off x="4461545" y="3869128"/>
            <a:ext cx="3337773" cy="1477328"/>
          </a:xfrm>
          <a:prstGeom prst="rect">
            <a:avLst/>
          </a:prstGeom>
          <a:noFill/>
        </p:spPr>
        <p:txBody>
          <a:bodyPr wrap="none" rtlCol="0">
            <a:spAutoFit/>
          </a:bodyPr>
          <a:lstStyle/>
          <a:p>
            <a:pPr marL="285750" indent="-285750">
              <a:buFontTx/>
              <a:buChar char="-"/>
            </a:pPr>
            <a:r>
              <a:rPr lang="en-US" dirty="0">
                <a:latin typeface="Century Gothic" panose="020B0502020202020204" pitchFamily="34" charset="0"/>
              </a:rPr>
              <a:t>Rigorous research</a:t>
            </a:r>
          </a:p>
          <a:p>
            <a:pPr marL="285750" indent="-285750">
              <a:buFontTx/>
              <a:buChar char="-"/>
            </a:pPr>
            <a:r>
              <a:rPr lang="en-US" dirty="0">
                <a:latin typeface="Century Gothic" panose="020B0502020202020204" pitchFamily="34" charset="0"/>
              </a:rPr>
              <a:t>Broad insights</a:t>
            </a:r>
          </a:p>
          <a:p>
            <a:pPr marL="285750" indent="-285750">
              <a:buFontTx/>
              <a:buChar char="-"/>
            </a:pPr>
            <a:r>
              <a:rPr lang="en-US" dirty="0">
                <a:latin typeface="Century Gothic" panose="020B0502020202020204" pitchFamily="34" charset="0"/>
              </a:rPr>
              <a:t>Advanced skills</a:t>
            </a:r>
          </a:p>
          <a:p>
            <a:pPr marL="285750" indent="-285750">
              <a:buFontTx/>
              <a:buChar char="-"/>
            </a:pPr>
            <a:r>
              <a:rPr lang="en-US" dirty="0">
                <a:latin typeface="Century Gothic" panose="020B0502020202020204" pitchFamily="34" charset="0"/>
              </a:rPr>
              <a:t>More of a theoretical lens</a:t>
            </a:r>
          </a:p>
          <a:p>
            <a:pPr marL="285750" indent="-285750">
              <a:buFontTx/>
              <a:buChar char="-"/>
            </a:pPr>
            <a:r>
              <a:rPr lang="en-US" dirty="0">
                <a:latin typeface="Century Gothic" panose="020B0502020202020204" pitchFamily="34" charset="0"/>
              </a:rPr>
              <a:t>Unbiased perspectives</a:t>
            </a:r>
          </a:p>
        </p:txBody>
      </p:sp>
    </p:spTree>
    <p:extLst>
      <p:ext uri="{BB962C8B-B14F-4D97-AF65-F5344CB8AC3E}">
        <p14:creationId xmlns:p14="http://schemas.microsoft.com/office/powerpoint/2010/main" val="59387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Types of Articles</a:t>
            </a:r>
          </a:p>
        </p:txBody>
      </p:sp>
      <p:sp>
        <p:nvSpPr>
          <p:cNvPr id="2" name="Content Placeholder 1">
            <a:extLst>
              <a:ext uri="{FF2B5EF4-FFF2-40B4-BE49-F238E27FC236}">
                <a16:creationId xmlns:a16="http://schemas.microsoft.com/office/drawing/2014/main" id="{966C2CAB-FB61-9549-93F8-3EC18036FB50}"/>
              </a:ext>
            </a:extLst>
          </p:cNvPr>
          <p:cNvSpPr>
            <a:spLocks noGrp="1"/>
          </p:cNvSpPr>
          <p:nvPr>
            <p:ph sz="half" idx="2"/>
          </p:nvPr>
        </p:nvSpPr>
        <p:spPr>
          <a:xfrm>
            <a:off x="840441" y="1331111"/>
            <a:ext cx="10327431" cy="4648776"/>
          </a:xfrm>
        </p:spPr>
        <p:txBody>
          <a:bodyPr>
            <a:normAutofit/>
          </a:bodyPr>
          <a:lstStyle/>
          <a:p>
            <a:pPr marL="0" indent="0">
              <a:buNone/>
            </a:pPr>
            <a:r>
              <a:rPr lang="de-DE" sz="3000" b="1" dirty="0">
                <a:latin typeface="Century Gothic" panose="020B0502020202020204" pitchFamily="34" charset="0"/>
              </a:rPr>
              <a:t>New category: </a:t>
            </a:r>
            <a:r>
              <a:rPr lang="de-DE" sz="3000" b="1" i="1" dirty="0">
                <a:latin typeface="Century Gothic" panose="020B0502020202020204" pitchFamily="34" charset="0"/>
              </a:rPr>
              <a:t>JPIM Catalyst</a:t>
            </a:r>
          </a:p>
          <a:p>
            <a:pPr marL="0" indent="0">
              <a:lnSpc>
                <a:spcPct val="120000"/>
              </a:lnSpc>
              <a:spcBef>
                <a:spcPts val="0"/>
              </a:spcBef>
              <a:buNone/>
            </a:pPr>
            <a:r>
              <a:rPr lang="en" sz="1600" dirty="0">
                <a:latin typeface="Century Gothic" panose="020B0502020202020204" pitchFamily="34" charset="0"/>
              </a:rPr>
              <a:t>(see full guidelines on JPIM website: </a:t>
            </a:r>
            <a:r>
              <a:rPr lang="de-DE" sz="1600" dirty="0">
                <a:latin typeface="Century Gothic" panose="020B0502020202020204" pitchFamily="34" charset="0"/>
                <a:hlinkClick r:id="rId3"/>
              </a:rPr>
              <a:t>https://onlinelibrary.wiley.com/journal/15405885</a:t>
            </a:r>
            <a:r>
              <a:rPr lang="de-DE" sz="1600" dirty="0">
                <a:latin typeface="Century Gothic" panose="020B0502020202020204" pitchFamily="34" charset="0"/>
              </a:rPr>
              <a:t> </a:t>
            </a:r>
            <a:r>
              <a:rPr lang="de-DE" sz="1600" dirty="0" err="1">
                <a:latin typeface="Century Gothic" panose="020B0502020202020204" pitchFamily="34" charset="0"/>
              </a:rPr>
              <a:t>and</a:t>
            </a:r>
            <a:r>
              <a:rPr lang="de-DE" sz="1600" dirty="0">
                <a:latin typeface="Century Gothic" panose="020B0502020202020204" pitchFamily="34" charset="0"/>
              </a:rPr>
              <a:t> </a:t>
            </a:r>
            <a:r>
              <a:rPr lang="de-DE" sz="1600" dirty="0" err="1">
                <a:latin typeface="Century Gothic" panose="020B0502020202020204" pitchFamily="34" charset="0"/>
              </a:rPr>
              <a:t>editorial</a:t>
            </a:r>
            <a:r>
              <a:rPr lang="de-DE" sz="1600" dirty="0">
                <a:latin typeface="Century Gothic" panose="020B0502020202020204" pitchFamily="34" charset="0"/>
              </a:rPr>
              <a:t> in </a:t>
            </a:r>
            <a:r>
              <a:rPr lang="de-DE" sz="1600" dirty="0" err="1">
                <a:latin typeface="Century Gothic" panose="020B0502020202020204" pitchFamily="34" charset="0"/>
              </a:rPr>
              <a:t>July</a:t>
            </a:r>
            <a:r>
              <a:rPr lang="de-DE" sz="1600" dirty="0">
                <a:latin typeface="Century Gothic" panose="020B0502020202020204" pitchFamily="34" charset="0"/>
              </a:rPr>
              <a:t> 2019 </a:t>
            </a:r>
            <a:r>
              <a:rPr lang="de-DE" sz="1600" dirty="0" err="1">
                <a:latin typeface="Century Gothic" panose="020B0502020202020204" pitchFamily="34" charset="0"/>
              </a:rPr>
              <a:t>issue</a:t>
            </a:r>
            <a:r>
              <a:rPr lang="en" sz="1600" dirty="0">
                <a:latin typeface="Century Gothic" panose="020B0502020202020204" pitchFamily="34" charset="0"/>
              </a:rPr>
              <a:t>)</a:t>
            </a:r>
          </a:p>
          <a:p>
            <a:pPr marL="0" indent="0">
              <a:lnSpc>
                <a:spcPct val="120000"/>
              </a:lnSpc>
              <a:spcBef>
                <a:spcPts val="0"/>
              </a:spcBef>
              <a:buNone/>
            </a:pPr>
            <a:endParaRPr lang="en" sz="1600" dirty="0">
              <a:latin typeface="Century Gothic" panose="020B0502020202020204" pitchFamily="34" charset="0"/>
            </a:endParaRPr>
          </a:p>
          <a:p>
            <a:pPr marL="0" indent="0">
              <a:lnSpc>
                <a:spcPct val="120000"/>
              </a:lnSpc>
              <a:spcBef>
                <a:spcPts val="0"/>
              </a:spcBef>
              <a:buNone/>
            </a:pPr>
            <a:r>
              <a:rPr lang="en" sz="1600" b="1" i="1" dirty="0">
                <a:latin typeface="Century Gothic" panose="020B0502020202020204" pitchFamily="34" charset="0"/>
              </a:rPr>
              <a:t>Aims of JPIM Catalyst Articles</a:t>
            </a:r>
          </a:p>
          <a:p>
            <a:pPr marL="0" indent="0">
              <a:lnSpc>
                <a:spcPct val="120000"/>
              </a:lnSpc>
              <a:spcBef>
                <a:spcPts val="0"/>
              </a:spcBef>
              <a:buNone/>
            </a:pPr>
            <a:endParaRPr lang="en" sz="1600" dirty="0">
              <a:latin typeface="Century Gothic" panose="020B0502020202020204" pitchFamily="34" charset="0"/>
            </a:endParaRPr>
          </a:p>
          <a:p>
            <a:pPr marL="0" indent="0">
              <a:lnSpc>
                <a:spcPct val="120000"/>
              </a:lnSpc>
              <a:spcBef>
                <a:spcPts val="0"/>
              </a:spcBef>
              <a:buNone/>
            </a:pPr>
            <a:r>
              <a:rPr lang="en" sz="1600" dirty="0">
                <a:latin typeface="Century Gothic" panose="020B0502020202020204" pitchFamily="34" charset="0"/>
              </a:rPr>
              <a:t>As we think about alternate formats for conveying relevant insights to our audience, we are motivated by four goals: (1) connecting to our scholarly mission (such as spurring new research or reflecting on past publications), (2) providing a platform for impactful insights from those uniquely qualified to start or contribute to a conversation, (3) acknowledging that not all contributions need to exhibit the traditional methodological trappings nor even the length we are used to in typical journal articles, and (4) achieving faster speed or “time-to-market” for timely and important thinking. To these ends, we introduce Catalyst pieces as an alternative to the traditional original research published in JPIM, in the process also </a:t>
            </a:r>
            <a:r>
              <a:rPr lang="en" sz="1600" u="sng" dirty="0">
                <a:latin typeface="Century Gothic" panose="020B0502020202020204" pitchFamily="34" charset="0"/>
              </a:rPr>
              <a:t>replacing the past “Perspective” and “From Experience” formats</a:t>
            </a:r>
            <a:r>
              <a:rPr lang="en" sz="1600" dirty="0">
                <a:latin typeface="Century Gothic" panose="020B0502020202020204" pitchFamily="34" charset="0"/>
              </a:rPr>
              <a:t>. </a:t>
            </a:r>
          </a:p>
          <a:p>
            <a:pPr marL="0" indent="0">
              <a:lnSpc>
                <a:spcPct val="120000"/>
              </a:lnSpc>
              <a:spcBef>
                <a:spcPts val="0"/>
              </a:spcBef>
              <a:buNone/>
            </a:pPr>
            <a:endParaRPr lang="en" sz="1600" dirty="0">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96A42C7B-99D3-BD47-B6D4-481C803C0918}"/>
              </a:ext>
            </a:extLst>
          </p:cNvPr>
          <p:cNvPicPr>
            <a:picLocks noChangeAspect="1" noChangeArrowheads="1"/>
          </p:cNvPicPr>
          <p:nvPr/>
        </p:nvPicPr>
        <p:blipFill>
          <a:blip r:embed="rId4" cstate="print"/>
          <a:srcRect/>
          <a:stretch>
            <a:fillRect/>
          </a:stretch>
        </p:blipFill>
        <p:spPr bwMode="auto">
          <a:xfrm>
            <a:off x="0" y="0"/>
            <a:ext cx="840441" cy="1092574"/>
          </a:xfrm>
          <a:prstGeom prst="rect">
            <a:avLst/>
          </a:prstGeom>
          <a:noFill/>
        </p:spPr>
      </p:pic>
    </p:spTree>
    <p:extLst>
      <p:ext uri="{BB962C8B-B14F-4D97-AF65-F5344CB8AC3E}">
        <p14:creationId xmlns:p14="http://schemas.microsoft.com/office/powerpoint/2010/main" val="578818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ctrTitle"/>
          </p:nvPr>
        </p:nvSpPr>
        <p:spPr>
          <a:xfrm>
            <a:off x="776614" y="2065755"/>
            <a:ext cx="10647123" cy="2726489"/>
          </a:xfrm>
        </p:spPr>
        <p:txBody>
          <a:bodyPr anchor="t">
            <a:normAutofit/>
          </a:bodyPr>
          <a:lstStyle/>
          <a:p>
            <a:pPr algn="ctr"/>
            <a:r>
              <a:rPr lang="en-US" altLang="en-US" sz="4000" b="0" dirty="0">
                <a:latin typeface="Century Gothic" panose="020B0502020202020204" pitchFamily="34" charset="0"/>
              </a:rPr>
              <a:t>Finding success publishing in JPIM</a:t>
            </a:r>
            <a:endParaRPr lang="de-DE" altLang="en-US" sz="4000" b="0"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734039B9-D8FD-974C-A036-674C6446E8E5}"/>
              </a:ext>
            </a:extLst>
          </p:cNvPr>
          <p:cNvSpPr txBox="1"/>
          <p:nvPr/>
        </p:nvSpPr>
        <p:spPr>
          <a:xfrm>
            <a:off x="11933596" y="5700156"/>
            <a:ext cx="258404" cy="369332"/>
          </a:xfrm>
          <a:prstGeom prst="rect">
            <a:avLst/>
          </a:prstGeom>
          <a:noFill/>
        </p:spPr>
        <p:txBody>
          <a:bodyPr wrap="none" rtlCol="0">
            <a:spAutoFit/>
          </a:bodyPr>
          <a:lstStyle/>
          <a:p>
            <a:r>
              <a:rPr lang="en-US" dirty="0"/>
              <a:t>J</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441" y="1159809"/>
            <a:ext cx="10254279" cy="4930748"/>
          </a:xfrm>
        </p:spPr>
        <p:txBody>
          <a:bodyPr>
            <a:normAutofit lnSpcReduction="10000"/>
          </a:bodyPr>
          <a:lstStyle/>
          <a:p>
            <a:pPr marL="0" indent="0">
              <a:buNone/>
            </a:pPr>
            <a:r>
              <a:rPr lang="en-US" sz="3600" dirty="0">
                <a:latin typeface="Century Gothic" panose="020B0502020202020204" pitchFamily="34" charset="0"/>
              </a:rPr>
              <a:t>Research Idea</a:t>
            </a:r>
          </a:p>
          <a:p>
            <a:pPr>
              <a:buFont typeface="Wingdings" pitchFamily="2" charset="2"/>
              <a:buChar char="§"/>
            </a:pPr>
            <a:r>
              <a:rPr lang="en-US" sz="2400" dirty="0">
                <a:latin typeface="Century Gothic" panose="020B0502020202020204" pitchFamily="34" charset="0"/>
              </a:rPr>
              <a:t>Interesting – not just to you; attract the reader</a:t>
            </a:r>
          </a:p>
          <a:p>
            <a:pPr>
              <a:buFont typeface="Wingdings" pitchFamily="2" charset="2"/>
              <a:buChar char="§"/>
            </a:pPr>
            <a:r>
              <a:rPr lang="en-US" sz="2400" dirty="0">
                <a:latin typeface="Century Gothic" panose="020B0502020202020204" pitchFamily="34" charset="0"/>
              </a:rPr>
              <a:t>Important – significant, valuable</a:t>
            </a:r>
          </a:p>
          <a:p>
            <a:pPr>
              <a:buFont typeface="Wingdings" pitchFamily="2" charset="2"/>
              <a:buChar char="§"/>
            </a:pPr>
            <a:r>
              <a:rPr lang="en-US" sz="2400" dirty="0">
                <a:latin typeface="Century Gothic" panose="020B0502020202020204" pitchFamily="34" charset="0"/>
              </a:rPr>
              <a:t>Relevant – to the audience and to today’s world (academic and practitioner)</a:t>
            </a:r>
          </a:p>
          <a:p>
            <a:pPr>
              <a:buFont typeface="Wingdings" pitchFamily="2" charset="2"/>
              <a:buChar char="§"/>
            </a:pPr>
            <a:r>
              <a:rPr lang="en-US" sz="2400" dirty="0">
                <a:latin typeface="Century Gothic" panose="020B0502020202020204" pitchFamily="34" charset="0"/>
              </a:rPr>
              <a:t>Novel – adding something new; new phenomenon</a:t>
            </a:r>
          </a:p>
          <a:p>
            <a:pPr marL="0" indent="0">
              <a:buNone/>
            </a:pPr>
            <a:endParaRPr lang="en-US" dirty="0">
              <a:latin typeface="Century Gothic" panose="020B0502020202020204" pitchFamily="34" charset="0"/>
            </a:endParaRPr>
          </a:p>
          <a:p>
            <a:pPr marL="0" indent="0">
              <a:buNone/>
            </a:pPr>
            <a:r>
              <a:rPr lang="en-US" sz="3600" dirty="0">
                <a:latin typeface="Century Gothic" panose="020B0502020202020204" pitchFamily="34" charset="0"/>
              </a:rPr>
              <a:t>Journal Considerations</a:t>
            </a:r>
          </a:p>
          <a:p>
            <a:pPr lvl="1">
              <a:buFont typeface="Wingdings" pitchFamily="2" charset="2"/>
              <a:buChar char="§"/>
            </a:pPr>
            <a:r>
              <a:rPr lang="en-US" dirty="0">
                <a:latin typeface="Century Gothic" panose="020B0502020202020204" pitchFamily="34" charset="0"/>
              </a:rPr>
              <a:t>Fit of research with journal</a:t>
            </a:r>
          </a:p>
          <a:p>
            <a:pPr lvl="1">
              <a:buFont typeface="Wingdings" pitchFamily="2" charset="2"/>
              <a:buChar char="§"/>
            </a:pPr>
            <a:r>
              <a:rPr lang="en-US" dirty="0">
                <a:latin typeface="Century Gothic" panose="020B0502020202020204" pitchFamily="34" charset="0"/>
              </a:rPr>
              <a:t>Quality of journal (what does your school/department value/require?)</a:t>
            </a:r>
          </a:p>
          <a:p>
            <a:pPr marL="792560" lvl="1" indent="-342900">
              <a:buFont typeface="Wingdings" pitchFamily="2" charset="2"/>
              <a:buChar char="§"/>
            </a:pPr>
            <a:endParaRPr lang="en-US" sz="1941" dirty="0">
              <a:latin typeface="Century Gothic" panose="020B0502020202020204" pitchFamily="34" charset="0"/>
            </a:endParaRPr>
          </a:p>
        </p:txBody>
      </p:sp>
      <p:pic>
        <p:nvPicPr>
          <p:cNvPr id="7" name="Picture 2" descr="C:\Documents and Settings\g.barczak\My Documents\My Pictures\JPIM.jpg">
            <a:extLst>
              <a:ext uri="{FF2B5EF4-FFF2-40B4-BE49-F238E27FC236}">
                <a16:creationId xmlns:a16="http://schemas.microsoft.com/office/drawing/2014/main" id="{75F17254-D153-E349-83EA-E824ABC3889E}"/>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8" name="Rectangle 2">
            <a:extLst>
              <a:ext uri="{FF2B5EF4-FFF2-40B4-BE49-F238E27FC236}">
                <a16:creationId xmlns:a16="http://schemas.microsoft.com/office/drawing/2014/main" id="{2F822371-0436-114F-8F0F-C27305A8B8CC}"/>
              </a:ext>
            </a:extLst>
          </p:cNvPr>
          <p:cNvSpPr txBox="1">
            <a:spLocks noChangeArrowheads="1"/>
          </p:cNvSpPr>
          <p:nvPr/>
        </p:nvSpPr>
        <p:spPr>
          <a:xfrm>
            <a:off x="840441" y="1"/>
            <a:ext cx="8779548" cy="1092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Getting Started</a:t>
            </a:r>
          </a:p>
        </p:txBody>
      </p:sp>
    </p:spTree>
    <p:extLst>
      <p:ext uri="{BB962C8B-B14F-4D97-AF65-F5344CB8AC3E}">
        <p14:creationId xmlns:p14="http://schemas.microsoft.com/office/powerpoint/2010/main" val="2103115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0419E7-E60D-3B41-AF20-DEC3A2E77D65}"/>
              </a:ext>
            </a:extLst>
          </p:cNvPr>
          <p:cNvSpPr>
            <a:spLocks noGrp="1"/>
          </p:cNvSpPr>
          <p:nvPr>
            <p:ph idx="1"/>
          </p:nvPr>
        </p:nvSpPr>
        <p:spPr/>
        <p:txBody>
          <a:bodyPr/>
          <a:lstStyle/>
          <a:p>
            <a:pPr>
              <a:buFont typeface="Arial" panose="020B0604020202020204" pitchFamily="34" charset="0"/>
              <a:buChar char="•"/>
            </a:pPr>
            <a:endParaRPr lang="en" sz="1800" dirty="0">
              <a:latin typeface="Century Gothic" panose="020B0502020202020204" pitchFamily="34" charset="0"/>
            </a:endParaRPr>
          </a:p>
          <a:p>
            <a:pPr marL="0" indent="0">
              <a:buNone/>
            </a:pPr>
            <a:endParaRPr lang="en" sz="1800" dirty="0">
              <a:latin typeface="Century Gothic" panose="020B0502020202020204" pitchFamily="34" charset="0"/>
            </a:endParaRPr>
          </a:p>
          <a:p>
            <a:pPr marL="0" indent="0">
              <a:buNone/>
            </a:pPr>
            <a:endParaRPr lang="de-DE" sz="1800" b="1" dirty="0">
              <a:latin typeface="Century Gothic" panose="020B0502020202020204" pitchFamily="34" charset="0"/>
            </a:endParaRPr>
          </a:p>
          <a:p>
            <a:pPr marL="0" indent="0">
              <a:buNone/>
            </a:pPr>
            <a:endParaRPr lang="de-DE" sz="1800" b="1"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DB12A45E-CAD9-774D-BE5A-84EEC651A327}"/>
              </a:ext>
            </a:extLst>
          </p:cNvPr>
          <p:cNvSpPr>
            <a:spLocks noGrp="1"/>
          </p:cNvSpPr>
          <p:nvPr>
            <p:ph type="sldNum" sz="quarter" idx="10"/>
          </p:nvPr>
        </p:nvSpPr>
        <p:spPr/>
        <p:txBody>
          <a:bodyPr/>
          <a:lstStyle/>
          <a:p>
            <a:fld id="{57300395-FBF0-4710-AF3A-A40D03616283}" type="slidenum">
              <a:rPr lang="de-DE" altLang="de-DE" smtClean="0">
                <a:latin typeface="Century Gothic" panose="020B0502020202020204" pitchFamily="34" charset="0"/>
              </a:rPr>
              <a:pPr/>
              <a:t>27</a:t>
            </a:fld>
            <a:endParaRPr lang="de-DE" altLang="de-DE">
              <a:latin typeface="Century Gothic" panose="020B0502020202020204" pitchFamily="34" charset="0"/>
            </a:endParaRPr>
          </a:p>
        </p:txBody>
      </p:sp>
      <p:sp>
        <p:nvSpPr>
          <p:cNvPr id="10" name="Rounded Rectangle 9">
            <a:extLst>
              <a:ext uri="{FF2B5EF4-FFF2-40B4-BE49-F238E27FC236}">
                <a16:creationId xmlns:a16="http://schemas.microsoft.com/office/drawing/2014/main" id="{3CCD506F-903B-2443-91F8-CFB19A8B3765}"/>
              </a:ext>
            </a:extLst>
          </p:cNvPr>
          <p:cNvSpPr/>
          <p:nvPr/>
        </p:nvSpPr>
        <p:spPr bwMode="auto">
          <a:xfrm>
            <a:off x="2423592" y="2204864"/>
            <a:ext cx="3024336" cy="144016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Read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submission</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guidelines</a:t>
            </a:r>
            <a:endPar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sp>
        <p:nvSpPr>
          <p:cNvPr id="11" name="Rounded Rectangle 10">
            <a:extLst>
              <a:ext uri="{FF2B5EF4-FFF2-40B4-BE49-F238E27FC236}">
                <a16:creationId xmlns:a16="http://schemas.microsoft.com/office/drawing/2014/main" id="{D6B30EF3-B7F0-214E-A103-B1700246FAF1}"/>
              </a:ext>
            </a:extLst>
          </p:cNvPr>
          <p:cNvSpPr/>
          <p:nvPr/>
        </p:nvSpPr>
        <p:spPr bwMode="auto">
          <a:xfrm>
            <a:off x="5697203" y="2204788"/>
            <a:ext cx="3024336" cy="144016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Read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articles</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in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the</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journal</a:t>
            </a:r>
            <a:endPar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sp>
        <p:nvSpPr>
          <p:cNvPr id="12" name="Rounded Rectangle 11">
            <a:extLst>
              <a:ext uri="{FF2B5EF4-FFF2-40B4-BE49-F238E27FC236}">
                <a16:creationId xmlns:a16="http://schemas.microsoft.com/office/drawing/2014/main" id="{35683349-3984-5A49-AC8E-902C24C02B8D}"/>
              </a:ext>
            </a:extLst>
          </p:cNvPr>
          <p:cNvSpPr/>
          <p:nvPr/>
        </p:nvSpPr>
        <p:spPr bwMode="auto">
          <a:xfrm>
            <a:off x="2423592" y="3861048"/>
            <a:ext cx="3024336" cy="144016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algn="ctr" eaLnBrk="0" fontAlgn="base" hangingPunct="0">
              <a:spcBef>
                <a:spcPct val="0"/>
              </a:spcBef>
              <a:spcAft>
                <a:spcPct val="0"/>
              </a:spcAft>
            </a:pP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Get</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 </a:t>
            </a:r>
            <a:r>
              <a:rPr lang="de-DE" sz="2400" dirty="0">
                <a:solidFill>
                  <a:schemeClr val="tx1"/>
                </a:solidFill>
                <a:latin typeface="Century Gothic" panose="020B0502020202020204" pitchFamily="34" charset="0"/>
                <a:ea typeface="ＭＳ Ｐゴシック" pitchFamily="64" charset="-128"/>
              </a:rPr>
              <a:t>“</a:t>
            </a:r>
            <a:r>
              <a:rPr lang="de-DE" sz="2400" dirty="0" err="1">
                <a:solidFill>
                  <a:schemeClr val="tx1"/>
                </a:solidFill>
                <a:latin typeface="Century Gothic" panose="020B0502020202020204" pitchFamily="34" charset="0"/>
                <a:ea typeface="ＭＳ Ｐゴシック" pitchFamily="64" charset="-128"/>
              </a:rPr>
              <a:t>friendly</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review</a:t>
            </a:r>
            <a:endPar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sp>
        <p:nvSpPr>
          <p:cNvPr id="13" name="Rounded Rectangle 12">
            <a:extLst>
              <a:ext uri="{FF2B5EF4-FFF2-40B4-BE49-F238E27FC236}">
                <a16:creationId xmlns:a16="http://schemas.microsoft.com/office/drawing/2014/main" id="{10AB1DF8-A445-8B4E-95F8-B20AF8FE3348}"/>
              </a:ext>
            </a:extLst>
          </p:cNvPr>
          <p:cNvSpPr/>
          <p:nvPr/>
        </p:nvSpPr>
        <p:spPr bwMode="auto">
          <a:xfrm>
            <a:off x="5699299" y="3861048"/>
            <a:ext cx="3024336" cy="144016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Consider</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copy</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editor</a:t>
            </a:r>
            <a:r>
              <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sz="2400"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services</a:t>
            </a:r>
            <a:endParaRPr kumimoji="0" lang="de-DE" sz="2400"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pic>
        <p:nvPicPr>
          <p:cNvPr id="14" name="Picture 2" descr="C:\Documents and Settings\g.barczak\My Documents\My Pictures\JPIM.jpg">
            <a:extLst>
              <a:ext uri="{FF2B5EF4-FFF2-40B4-BE49-F238E27FC236}">
                <a16:creationId xmlns:a16="http://schemas.microsoft.com/office/drawing/2014/main" id="{744F653F-C9F9-DA4E-81E7-A94EA29341E0}"/>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
        <p:nvSpPr>
          <p:cNvPr id="15" name="Rectangle 2">
            <a:extLst>
              <a:ext uri="{FF2B5EF4-FFF2-40B4-BE49-F238E27FC236}">
                <a16:creationId xmlns:a16="http://schemas.microsoft.com/office/drawing/2014/main" id="{838B00B8-AF30-484B-96EE-CE1EEEFB1161}"/>
              </a:ext>
            </a:extLst>
          </p:cNvPr>
          <p:cNvSpPr txBox="1">
            <a:spLocks noChangeArrowheads="1"/>
          </p:cNvSpPr>
          <p:nvPr/>
        </p:nvSpPr>
        <p:spPr>
          <a:xfrm>
            <a:off x="840441" y="1"/>
            <a:ext cx="8779548" cy="1092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Prior to Submission</a:t>
            </a:r>
          </a:p>
        </p:txBody>
      </p:sp>
    </p:spTree>
    <p:extLst>
      <p:ext uri="{BB962C8B-B14F-4D97-AF65-F5344CB8AC3E}">
        <p14:creationId xmlns:p14="http://schemas.microsoft.com/office/powerpoint/2010/main" val="1857563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12A45E-CAD9-774D-BE5A-84EEC651A327}"/>
              </a:ext>
            </a:extLst>
          </p:cNvPr>
          <p:cNvSpPr>
            <a:spLocks noGrp="1"/>
          </p:cNvSpPr>
          <p:nvPr>
            <p:ph type="sldNum" sz="quarter" idx="10"/>
          </p:nvPr>
        </p:nvSpPr>
        <p:spPr/>
        <p:txBody>
          <a:bodyPr/>
          <a:lstStyle/>
          <a:p>
            <a:fld id="{57300395-FBF0-4710-AF3A-A40D03616283}" type="slidenum">
              <a:rPr lang="de-DE" altLang="de-DE" smtClean="0">
                <a:latin typeface="Century Gothic" panose="020B0502020202020204" pitchFamily="34" charset="0"/>
              </a:rPr>
              <a:pPr/>
              <a:t>28</a:t>
            </a:fld>
            <a:endParaRPr lang="de-DE" altLang="de-DE">
              <a:latin typeface="Century Gothic" panose="020B0502020202020204" pitchFamily="34" charset="0"/>
            </a:endParaRPr>
          </a:p>
        </p:txBody>
      </p:sp>
      <p:sp>
        <p:nvSpPr>
          <p:cNvPr id="14" name="Rounded Rectangle 13">
            <a:extLst>
              <a:ext uri="{FF2B5EF4-FFF2-40B4-BE49-F238E27FC236}">
                <a16:creationId xmlns:a16="http://schemas.microsoft.com/office/drawing/2014/main" id="{F6CAD2D3-4D00-244D-AC2F-17102312451B}"/>
              </a:ext>
            </a:extLst>
          </p:cNvPr>
          <p:cNvSpPr/>
          <p:nvPr/>
        </p:nvSpPr>
        <p:spPr bwMode="auto">
          <a:xfrm>
            <a:off x="4209416" y="1092574"/>
            <a:ext cx="3024336" cy="4508126"/>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t" anchorCtr="0" compatLnSpc="1">
            <a:prstTxWarp prst="textNoShape">
              <a:avLst/>
            </a:prstTxWarp>
          </a:bodyPr>
          <a:lstStyle/>
          <a:p>
            <a:pPr algn="ctr"/>
            <a:r>
              <a:rPr lang="de-DE" b="1" dirty="0" err="1">
                <a:solidFill>
                  <a:schemeClr val="tx1"/>
                </a:solidFill>
                <a:latin typeface="Century Gothic" panose="020B0502020202020204" pitchFamily="34" charset="0"/>
                <a:ea typeface="ＭＳ Ｐゴシック" pitchFamily="64" charset="-128"/>
              </a:rPr>
              <a:t>Committee</a:t>
            </a:r>
            <a:r>
              <a:rPr lang="de-DE" b="1" dirty="0">
                <a:solidFill>
                  <a:schemeClr val="tx1"/>
                </a:solidFill>
                <a:latin typeface="Century Gothic" panose="020B0502020202020204" pitchFamily="34" charset="0"/>
                <a:ea typeface="ＭＳ Ｐゴシック" pitchFamily="64" charset="-128"/>
              </a:rPr>
              <a:t> on </a:t>
            </a:r>
            <a:r>
              <a:rPr lang="de-DE" b="1" dirty="0" err="1">
                <a:solidFill>
                  <a:schemeClr val="tx1"/>
                </a:solidFill>
                <a:latin typeface="Century Gothic" panose="020B0502020202020204" pitchFamily="34" charset="0"/>
                <a:ea typeface="ＭＳ Ｐゴシック" pitchFamily="64" charset="-128"/>
              </a:rPr>
              <a:t>Publication</a:t>
            </a:r>
            <a:r>
              <a:rPr lang="de-DE" b="1" dirty="0">
                <a:solidFill>
                  <a:schemeClr val="tx1"/>
                </a:solidFill>
                <a:latin typeface="Century Gothic" panose="020B0502020202020204" pitchFamily="34" charset="0"/>
                <a:ea typeface="ＭＳ Ｐゴシック" pitchFamily="64" charset="-128"/>
              </a:rPr>
              <a:t> </a:t>
            </a:r>
            <a:r>
              <a:rPr lang="de-DE" b="1" dirty="0" err="1">
                <a:solidFill>
                  <a:schemeClr val="tx1"/>
                </a:solidFill>
                <a:latin typeface="Century Gothic" panose="020B0502020202020204" pitchFamily="34" charset="0"/>
                <a:ea typeface="ＭＳ Ｐゴシック" pitchFamily="64" charset="-128"/>
              </a:rPr>
              <a:t>Ethics</a:t>
            </a:r>
            <a:r>
              <a:rPr lang="de-DE" b="1" dirty="0">
                <a:solidFill>
                  <a:schemeClr val="tx1"/>
                </a:solidFill>
                <a:latin typeface="Century Gothic" panose="020B0502020202020204" pitchFamily="34" charset="0"/>
                <a:ea typeface="ＭＳ Ｐゴシック" pitchFamily="64" charset="-128"/>
              </a:rPr>
              <a:t> (COPE)</a:t>
            </a:r>
          </a:p>
          <a:p>
            <a:pPr algn="ctr"/>
            <a:endParaRPr lang="de-DE" dirty="0">
              <a:solidFill>
                <a:schemeClr val="tx1"/>
              </a:solidFill>
              <a:latin typeface="Century Gothic" panose="020B0502020202020204" pitchFamily="34" charset="0"/>
              <a:ea typeface="ＭＳ Ｐゴシック" pitchFamily="64" charset="-128"/>
            </a:endParaRPr>
          </a:p>
          <a:p>
            <a:pPr algn="ct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Become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familiar</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with</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the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guidelines</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of</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the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Committee</a:t>
            </a:r>
            <a:r>
              <a:rPr lang="de-DE" dirty="0">
                <a:solidFill>
                  <a:schemeClr val="tx1"/>
                </a:solidFill>
                <a:latin typeface="Century Gothic" panose="020B0502020202020204" pitchFamily="34" charset="0"/>
                <a:ea typeface="ＭＳ Ｐゴシック" pitchFamily="64" charset="-128"/>
              </a:rPr>
              <a:t> on </a:t>
            </a:r>
            <a:r>
              <a:rPr lang="de-DE" dirty="0" err="1">
                <a:solidFill>
                  <a:schemeClr val="tx1"/>
                </a:solidFill>
                <a:latin typeface="Century Gothic" panose="020B0502020202020204" pitchFamily="34" charset="0"/>
                <a:ea typeface="ＭＳ Ｐゴシック" pitchFamily="64" charset="-128"/>
              </a:rPr>
              <a:t>Publication</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Ethics</a:t>
            </a:r>
            <a:r>
              <a:rPr lang="de-DE" dirty="0">
                <a:solidFill>
                  <a:schemeClr val="tx1"/>
                </a:solidFill>
                <a:latin typeface="Century Gothic" panose="020B0502020202020204" pitchFamily="34" charset="0"/>
                <a:ea typeface="ＭＳ Ｐゴシック" pitchFamily="64" charset="-128"/>
              </a:rPr>
              <a:t> – COPE</a:t>
            </a:r>
          </a:p>
          <a:p>
            <a:pPr algn="ctr"/>
            <a:endParaRPr lang="de-DE" dirty="0">
              <a:solidFill>
                <a:schemeClr val="tx1"/>
              </a:solidFill>
              <a:latin typeface="Century Gothic" panose="020B0502020202020204" pitchFamily="34" charset="0"/>
              <a:ea typeface="ＭＳ Ｐゴシック" pitchFamily="64" charset="-128"/>
            </a:endParaRPr>
          </a:p>
          <a:p>
            <a:pPr algn="ctr"/>
            <a:r>
              <a:rPr lang="de-DE" sz="1600" dirty="0">
                <a:solidFill>
                  <a:schemeClr val="tx1"/>
                </a:solidFill>
                <a:latin typeface="Century Gothic" panose="020B0502020202020204" pitchFamily="34" charset="0"/>
                <a:ea typeface="ＭＳ Ｐゴシック" pitchFamily="64" charset="-128"/>
                <a:hlinkClick r:id="rId3"/>
              </a:rPr>
              <a:t>www.publicationethics.org</a:t>
            </a:r>
            <a:r>
              <a:rPr lang="de-DE" sz="1600" dirty="0">
                <a:solidFill>
                  <a:schemeClr val="tx1"/>
                </a:solidFill>
                <a:latin typeface="Century Gothic" panose="020B0502020202020204" pitchFamily="34" charset="0"/>
                <a:ea typeface="ＭＳ Ｐゴシック" pitchFamily="64" charset="-128"/>
              </a:rPr>
              <a:t> </a:t>
            </a:r>
          </a:p>
          <a:p>
            <a:pPr algn="ctr"/>
            <a:endParaRPr lang="de-DE" dirty="0">
              <a:solidFill>
                <a:schemeClr val="tx1"/>
              </a:solidFill>
              <a:latin typeface="Century Gothic" panose="020B0502020202020204" pitchFamily="34" charset="0"/>
              <a:ea typeface="ＭＳ Ｐゴシック" pitchFamily="64" charset="-128"/>
            </a:endParaRPr>
          </a:p>
          <a:p>
            <a:pPr algn="ctr"/>
            <a:endParaRPr lang="de-DE" dirty="0">
              <a:solidFill>
                <a:schemeClr val="tx1"/>
              </a:solidFill>
              <a:latin typeface="Century Gothic" panose="020B0502020202020204" pitchFamily="34" charset="0"/>
              <a:ea typeface="ＭＳ Ｐゴシック" pitchFamily="64" charset="-128"/>
            </a:endParaRPr>
          </a:p>
        </p:txBody>
      </p:sp>
      <p:sp>
        <p:nvSpPr>
          <p:cNvPr id="15" name="Rounded Rectangle 14">
            <a:extLst>
              <a:ext uri="{FF2B5EF4-FFF2-40B4-BE49-F238E27FC236}">
                <a16:creationId xmlns:a16="http://schemas.microsoft.com/office/drawing/2014/main" id="{FA51C5B5-FDED-6446-B974-88B709BADDED}"/>
              </a:ext>
            </a:extLst>
          </p:cNvPr>
          <p:cNvSpPr/>
          <p:nvPr/>
        </p:nvSpPr>
        <p:spPr bwMode="auto">
          <a:xfrm>
            <a:off x="7560541" y="1092574"/>
            <a:ext cx="3024336" cy="4508126"/>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Reviewer</a:t>
            </a:r>
            <a:r>
              <a:rPr kumimoji="0" lang="de-DE" b="1"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Suggestions</a:t>
            </a:r>
            <a:endParaRPr kumimoji="0" lang="de-DE" b="1"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DE"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a:p>
            <a:pPr algn="ctr" eaLnBrk="0" fontAlgn="base" hangingPunct="0">
              <a:spcBef>
                <a:spcPct val="0"/>
              </a:spcBef>
              <a:spcAft>
                <a:spcPct val="0"/>
              </a:spcAft>
            </a:pP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Suggest</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reviewers</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who</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can</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insightfully</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and</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objectively</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review</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your</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work</a:t>
            </a:r>
            <a:endParaRPr lang="de-DE" dirty="0">
              <a:solidFill>
                <a:schemeClr val="tx1"/>
              </a:solidFill>
              <a:latin typeface="Century Gothic" panose="020B0502020202020204" pitchFamily="34" charset="0"/>
              <a:ea typeface="ＭＳ Ｐゴシック" pitchFamily="64" charset="-128"/>
            </a:endParaRPr>
          </a:p>
          <a:p>
            <a:pPr algn="ctr" eaLnBrk="0" fontAlgn="base" hangingPunct="0">
              <a:spcBef>
                <a:spcPct val="0"/>
              </a:spcBef>
              <a:spcAft>
                <a:spcPct val="0"/>
              </a:spcAft>
            </a:pPr>
            <a:endParaRPr lang="de-DE" dirty="0">
              <a:solidFill>
                <a:schemeClr val="tx1"/>
              </a:solidFill>
              <a:latin typeface="Century Gothic" panose="020B0502020202020204" pitchFamily="34" charset="0"/>
              <a:ea typeface="ＭＳ Ｐゴシック" pitchFamily="6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DE"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sp>
        <p:nvSpPr>
          <p:cNvPr id="16" name="Rounded Rectangle 15">
            <a:extLst>
              <a:ext uri="{FF2B5EF4-FFF2-40B4-BE49-F238E27FC236}">
                <a16:creationId xmlns:a16="http://schemas.microsoft.com/office/drawing/2014/main" id="{2E0F49B8-367E-9440-9D13-076BE4D65156}"/>
              </a:ext>
            </a:extLst>
          </p:cNvPr>
          <p:cNvSpPr/>
          <p:nvPr/>
        </p:nvSpPr>
        <p:spPr bwMode="auto">
          <a:xfrm>
            <a:off x="840441" y="1092574"/>
            <a:ext cx="3024336" cy="4508126"/>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1"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Transparency</a:t>
            </a:r>
            <a:r>
              <a:rPr kumimoji="0" lang="de-DE" b="1" i="0" u="none" strike="noStrike" cap="none" normalizeH="0" baseline="0" dirty="0">
                <a:ln>
                  <a:noFill/>
                </a:ln>
                <a:solidFill>
                  <a:schemeClr val="tx1"/>
                </a:solidFill>
                <a:effectLst/>
                <a:latin typeface="Century Gothic" panose="020B0502020202020204" pitchFamily="34" charset="0"/>
                <a:ea typeface="ＭＳ Ｐゴシック" pitchFamily="64" charset="-128"/>
              </a:rPr>
              <a:t> </a:t>
            </a:r>
            <a:r>
              <a:rPr kumimoji="0" lang="de-DE" b="1" i="0" u="none" strike="noStrike" cap="none" normalizeH="0" baseline="0" dirty="0" err="1">
                <a:ln>
                  <a:noFill/>
                </a:ln>
                <a:solidFill>
                  <a:schemeClr val="tx1"/>
                </a:solidFill>
                <a:effectLst/>
                <a:latin typeface="Century Gothic" panose="020B0502020202020204" pitchFamily="34" charset="0"/>
                <a:ea typeface="ＭＳ Ｐゴシック" pitchFamily="64" charset="-128"/>
              </a:rPr>
              <a:t>with</a:t>
            </a:r>
            <a:r>
              <a:rPr kumimoji="0" lang="de-DE" b="1" i="0" u="none" strike="noStrike" cap="none" normalizeH="0" baseline="0" dirty="0">
                <a:ln>
                  <a:noFill/>
                </a:ln>
                <a:solidFill>
                  <a:schemeClr val="tx1"/>
                </a:solidFill>
                <a:effectLst/>
                <a:latin typeface="Century Gothic" panose="020B0502020202020204" pitchFamily="34" charset="0"/>
                <a:ea typeface="ＭＳ Ｐゴシック" pitchFamily="64" charset="-128"/>
              </a:rPr>
              <a:t> Editors</a:t>
            </a:r>
          </a:p>
          <a:p>
            <a:pPr algn="ctr" eaLnBrk="0" fontAlgn="base" hangingPunct="0">
              <a:spcBef>
                <a:spcPct val="0"/>
              </a:spcBef>
              <a:spcAft>
                <a:spcPct val="0"/>
              </a:spcAft>
            </a:pPr>
            <a:endParaRPr lang="de-DE" dirty="0">
              <a:solidFill>
                <a:schemeClr val="tx1"/>
              </a:solidFill>
              <a:latin typeface="Century Gothic" panose="020B0502020202020204" pitchFamily="34" charset="0"/>
              <a:ea typeface="ＭＳ Ｐゴシック" pitchFamily="64" charset="-128"/>
            </a:endParaRPr>
          </a:p>
          <a:p>
            <a:pPr algn="ctr" eaLnBrk="0" fontAlgn="base" hangingPunct="0">
              <a:spcBef>
                <a:spcPct val="0"/>
              </a:spcBef>
              <a:spcAft>
                <a:spcPct val="0"/>
              </a:spcAft>
            </a:pP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Be</a:t>
            </a:r>
            <a:r>
              <a:rPr lang="de-DE" dirty="0">
                <a:solidFill>
                  <a:schemeClr val="tx1"/>
                </a:solidFill>
                <a:latin typeface="Century Gothic" panose="020B0502020202020204" pitchFamily="34" charset="0"/>
                <a:ea typeface="ＭＳ Ｐゴシック" pitchFamily="64" charset="-128"/>
              </a:rPr>
              <a:t> transparent </a:t>
            </a:r>
            <a:r>
              <a:rPr lang="de-DE" dirty="0" err="1">
                <a:solidFill>
                  <a:schemeClr val="tx1"/>
                </a:solidFill>
                <a:latin typeface="Century Gothic" panose="020B0502020202020204" pitchFamily="34" charset="0"/>
                <a:ea typeface="ＭＳ Ｐゴシック" pitchFamily="64" charset="-128"/>
              </a:rPr>
              <a:t>with</a:t>
            </a:r>
            <a:r>
              <a:rPr lang="de-DE" dirty="0">
                <a:solidFill>
                  <a:schemeClr val="tx1"/>
                </a:solidFill>
                <a:latin typeface="Century Gothic" panose="020B0502020202020204" pitchFamily="34" charset="0"/>
                <a:ea typeface="ＭＳ Ｐゴシック" pitchFamily="64" charset="-128"/>
              </a:rPr>
              <a:t> Editors; </a:t>
            </a:r>
            <a:r>
              <a:rPr lang="de-DE" dirty="0" err="1">
                <a:solidFill>
                  <a:schemeClr val="tx1"/>
                </a:solidFill>
                <a:latin typeface="Century Gothic" panose="020B0502020202020204" pitchFamily="34" charset="0"/>
                <a:ea typeface="ＭＳ Ｐゴシック" pitchFamily="64" charset="-128"/>
              </a:rPr>
              <a:t>tell</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the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truth</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about</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the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paper</a:t>
            </a:r>
            <a:endParaRPr lang="de-DE" dirty="0">
              <a:solidFill>
                <a:schemeClr val="tx1"/>
              </a:solidFill>
              <a:latin typeface="Century Gothic" panose="020B0502020202020204" pitchFamily="34" charset="0"/>
              <a:ea typeface="ＭＳ Ｐゴシック" pitchFamily="64" charset="-128"/>
            </a:endParaRPr>
          </a:p>
          <a:p>
            <a:pPr algn="ctr" eaLnBrk="0" fontAlgn="base" hangingPunct="0">
              <a:spcBef>
                <a:spcPct val="0"/>
              </a:spcBef>
              <a:spcAft>
                <a:spcPct val="0"/>
              </a:spcAft>
            </a:pPr>
            <a:endParaRPr lang="de-DE" dirty="0">
              <a:solidFill>
                <a:schemeClr val="tx1"/>
              </a:solidFill>
              <a:latin typeface="Century Gothic" panose="020B0502020202020204" pitchFamily="34" charset="0"/>
              <a:ea typeface="ＭＳ Ｐゴシック" pitchFamily="64" charset="-128"/>
            </a:endParaRPr>
          </a:p>
          <a:p>
            <a:pPr algn="ctr" eaLnBrk="0" fontAlgn="base" hangingPunct="0">
              <a:spcBef>
                <a:spcPct val="0"/>
              </a:spcBef>
              <a:spcAft>
                <a:spcPct val="0"/>
              </a:spcAft>
            </a:pP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Let</a:t>
            </a:r>
            <a:r>
              <a:rPr lang="de-DE" dirty="0">
                <a:solidFill>
                  <a:schemeClr val="tx1"/>
                </a:solidFill>
                <a:latin typeface="Century Gothic" panose="020B0502020202020204" pitchFamily="34" charset="0"/>
                <a:ea typeface="ＭＳ Ｐゴシック" pitchFamily="64" charset="-128"/>
              </a:rPr>
              <a:t> Editors </a:t>
            </a:r>
            <a:r>
              <a:rPr lang="de-DE" dirty="0" err="1">
                <a:solidFill>
                  <a:schemeClr val="tx1"/>
                </a:solidFill>
                <a:latin typeface="Century Gothic" panose="020B0502020202020204" pitchFamily="34" charset="0"/>
                <a:ea typeface="ＭＳ Ｐゴシック" pitchFamily="64" charset="-128"/>
              </a:rPr>
              <a:t>know</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if</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you</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have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presented</a:t>
            </a:r>
            <a:r>
              <a:rPr lang="de-DE" dirty="0">
                <a:solidFill>
                  <a:schemeClr val="tx1"/>
                </a:solidFill>
                <a:latin typeface="Century Gothic" panose="020B0502020202020204" pitchFamily="34" charset="0"/>
                <a:ea typeface="ＭＳ Ｐゴシック" pitchFamily="64" charset="-128"/>
              </a:rPr>
              <a:t> an </a:t>
            </a:r>
            <a:r>
              <a:rPr lang="de-DE" dirty="0" err="1">
                <a:solidFill>
                  <a:schemeClr val="tx1"/>
                </a:solidFill>
                <a:latin typeface="Century Gothic" panose="020B0502020202020204" pitchFamily="34" charset="0"/>
                <a:ea typeface="ＭＳ Ｐゴシック" pitchFamily="64" charset="-128"/>
              </a:rPr>
              <a:t>earlier</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version</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of</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the</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paper</a:t>
            </a:r>
            <a:r>
              <a:rPr lang="de-DE" dirty="0">
                <a:solidFill>
                  <a:schemeClr val="tx1"/>
                </a:solidFill>
                <a:latin typeface="Century Gothic" panose="020B0502020202020204" pitchFamily="34" charset="0"/>
                <a:ea typeface="ＭＳ Ｐゴシック" pitchFamily="64" charset="-128"/>
              </a:rPr>
              <a:t> at a </a:t>
            </a:r>
            <a:r>
              <a:rPr lang="de-DE" dirty="0" err="1">
                <a:solidFill>
                  <a:schemeClr val="tx1"/>
                </a:solidFill>
                <a:latin typeface="Century Gothic" panose="020B0502020202020204" pitchFamily="34" charset="0"/>
                <a:ea typeface="ＭＳ Ｐゴシック" pitchFamily="64" charset="-128"/>
              </a:rPr>
              <a:t>conference</a:t>
            </a:r>
            <a:r>
              <a:rPr lang="de-DE" dirty="0">
                <a:solidFill>
                  <a:schemeClr val="tx1"/>
                </a:solidFill>
                <a:latin typeface="Century Gothic" panose="020B0502020202020204" pitchFamily="34" charset="0"/>
                <a:ea typeface="ＭＳ Ｐゴシック" pitchFamily="64" charset="-128"/>
              </a:rPr>
              <a:t> (s)/</a:t>
            </a:r>
            <a:r>
              <a:rPr lang="de-DE" dirty="0" err="1">
                <a:solidFill>
                  <a:schemeClr val="tx1"/>
                </a:solidFill>
                <a:latin typeface="Century Gothic" panose="020B0502020202020204" pitchFamily="34" charset="0"/>
                <a:ea typeface="ＭＳ Ｐゴシック" pitchFamily="64" charset="-128"/>
              </a:rPr>
              <a:t>based</a:t>
            </a:r>
            <a:r>
              <a:rPr lang="de-DE" dirty="0">
                <a:solidFill>
                  <a:schemeClr val="tx1"/>
                </a:solidFill>
                <a:latin typeface="Century Gothic" panose="020B0502020202020204" pitchFamily="34" charset="0"/>
                <a:ea typeface="ＭＳ Ｐゴシック" pitchFamily="64" charset="-128"/>
              </a:rPr>
              <a:t> on </a:t>
            </a:r>
            <a:r>
              <a:rPr lang="de-DE" dirty="0" err="1">
                <a:solidFill>
                  <a:schemeClr val="tx1"/>
                </a:solidFill>
                <a:latin typeface="Century Gothic" panose="020B0502020202020204" pitchFamily="34" charset="0"/>
                <a:ea typeface="ＭＳ Ｐゴシック" pitchFamily="64" charset="-128"/>
              </a:rPr>
              <a:t>thesis</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used</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data</a:t>
            </a:r>
            <a:r>
              <a:rPr lang="de-DE" dirty="0">
                <a:solidFill>
                  <a:schemeClr val="tx1"/>
                </a:solidFill>
                <a:latin typeface="Century Gothic" panose="020B0502020202020204" pitchFamily="34" charset="0"/>
                <a:ea typeface="ＭＳ Ｐゴシック" pitchFamily="64" charset="-128"/>
              </a:rPr>
              <a:t> in multiple </a:t>
            </a:r>
            <a:r>
              <a:rPr lang="de-DE" dirty="0" err="1">
                <a:solidFill>
                  <a:schemeClr val="tx1"/>
                </a:solidFill>
                <a:latin typeface="Century Gothic" panose="020B0502020202020204" pitchFamily="34" charset="0"/>
                <a:ea typeface="ＭＳ Ｐゴシック" pitchFamily="64" charset="-128"/>
              </a:rPr>
              <a:t>papers</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previous</a:t>
            </a:r>
            <a:r>
              <a:rPr lang="de-DE" dirty="0">
                <a:solidFill>
                  <a:schemeClr val="tx1"/>
                </a:solidFill>
                <a:latin typeface="Century Gothic" panose="020B0502020202020204" pitchFamily="34" charset="0"/>
                <a:ea typeface="ＭＳ Ｐゴシック" pitchFamily="64" charset="-128"/>
              </a:rPr>
              <a:t> </a:t>
            </a:r>
            <a:r>
              <a:rPr lang="de-DE" dirty="0" err="1">
                <a:solidFill>
                  <a:schemeClr val="tx1"/>
                </a:solidFill>
                <a:latin typeface="Century Gothic" panose="020B0502020202020204" pitchFamily="34" charset="0"/>
                <a:ea typeface="ＭＳ Ｐゴシック" pitchFamily="64" charset="-128"/>
              </a:rPr>
              <a:t>submissions</a:t>
            </a:r>
            <a:endParaRPr lang="de-DE" dirty="0">
              <a:solidFill>
                <a:schemeClr val="tx1"/>
              </a:solidFill>
              <a:latin typeface="Century Gothic" panose="020B0502020202020204" pitchFamily="34" charset="0"/>
              <a:ea typeface="ＭＳ Ｐゴシック" pitchFamily="64" charset="-128"/>
            </a:endParaRPr>
          </a:p>
          <a:p>
            <a:pPr algn="ctr" eaLnBrk="0" fontAlgn="base" hangingPunct="0">
              <a:spcBef>
                <a:spcPct val="0"/>
              </a:spcBef>
              <a:spcAft>
                <a:spcPct val="0"/>
              </a:spcAft>
            </a:pPr>
            <a:endParaRPr lang="de-DE" dirty="0">
              <a:solidFill>
                <a:schemeClr val="tx1"/>
              </a:solidFill>
              <a:latin typeface="Century Gothic" panose="020B0502020202020204" pitchFamily="34" charset="0"/>
              <a:ea typeface="ＭＳ Ｐゴシック" pitchFamily="64" charset="-128"/>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de-DE" i="0" u="none" strike="noStrike" cap="none" normalizeH="0" baseline="0" dirty="0">
              <a:ln>
                <a:noFill/>
              </a:ln>
              <a:solidFill>
                <a:schemeClr val="tx1"/>
              </a:solidFill>
              <a:effectLst/>
              <a:latin typeface="Century Gothic" panose="020B0502020202020204" pitchFamily="34" charset="0"/>
              <a:ea typeface="ＭＳ Ｐゴシック" pitchFamily="64" charset="-128"/>
            </a:endParaRPr>
          </a:p>
        </p:txBody>
      </p:sp>
      <p:pic>
        <p:nvPicPr>
          <p:cNvPr id="10" name="Picture 2" descr="C:\Documents and Settings\g.barczak\My Documents\My Pictures\JPIM.jpg">
            <a:extLst>
              <a:ext uri="{FF2B5EF4-FFF2-40B4-BE49-F238E27FC236}">
                <a16:creationId xmlns:a16="http://schemas.microsoft.com/office/drawing/2014/main" id="{7CCD0A68-277B-5D4C-A745-8779667E9BCC}"/>
              </a:ext>
            </a:extLst>
          </p:cNvPr>
          <p:cNvPicPr>
            <a:picLocks noChangeAspect="1" noChangeArrowheads="1"/>
          </p:cNvPicPr>
          <p:nvPr/>
        </p:nvPicPr>
        <p:blipFill>
          <a:blip r:embed="rId4" cstate="print"/>
          <a:srcRect/>
          <a:stretch>
            <a:fillRect/>
          </a:stretch>
        </p:blipFill>
        <p:spPr bwMode="auto">
          <a:xfrm>
            <a:off x="0" y="0"/>
            <a:ext cx="840441" cy="1092574"/>
          </a:xfrm>
          <a:prstGeom prst="rect">
            <a:avLst/>
          </a:prstGeom>
          <a:noFill/>
        </p:spPr>
      </p:pic>
      <p:sp>
        <p:nvSpPr>
          <p:cNvPr id="11" name="Rectangle 2">
            <a:extLst>
              <a:ext uri="{FF2B5EF4-FFF2-40B4-BE49-F238E27FC236}">
                <a16:creationId xmlns:a16="http://schemas.microsoft.com/office/drawing/2014/main" id="{DA29DB60-1972-354E-A048-7EEC311A1CB8}"/>
              </a:ext>
            </a:extLst>
          </p:cNvPr>
          <p:cNvSpPr txBox="1">
            <a:spLocks noChangeArrowheads="1"/>
          </p:cNvSpPr>
          <p:nvPr/>
        </p:nvSpPr>
        <p:spPr>
          <a:xfrm>
            <a:off x="840441" y="1"/>
            <a:ext cx="8779548" cy="1092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During Submission</a:t>
            </a:r>
          </a:p>
        </p:txBody>
      </p:sp>
    </p:spTree>
    <p:extLst>
      <p:ext uri="{BB962C8B-B14F-4D97-AF65-F5344CB8AC3E}">
        <p14:creationId xmlns:p14="http://schemas.microsoft.com/office/powerpoint/2010/main" val="1103524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E25CF-1BB2-4D04-A9E7-24B4277E2175}"/>
              </a:ext>
            </a:extLst>
          </p:cNvPr>
          <p:cNvSpPr>
            <a:spLocks noGrp="1"/>
          </p:cNvSpPr>
          <p:nvPr>
            <p:ph type="title"/>
          </p:nvPr>
        </p:nvSpPr>
        <p:spPr>
          <a:xfrm>
            <a:off x="1725930" y="2277608"/>
            <a:ext cx="8740140" cy="1325563"/>
          </a:xfrm>
        </p:spPr>
        <p:txBody>
          <a:bodyPr>
            <a:normAutofit/>
          </a:bodyPr>
          <a:lstStyle/>
          <a:p>
            <a:pPr algn="ctr"/>
            <a:r>
              <a:rPr lang="en-US" sz="4000" dirty="0">
                <a:latin typeface="Century Gothic" panose="020B0502020202020204" pitchFamily="34" charset="0"/>
              </a:rPr>
              <a:t>What are the major reasons </a:t>
            </a:r>
            <a:br>
              <a:rPr lang="en-US" sz="4000" dirty="0">
                <a:latin typeface="Century Gothic" panose="020B0502020202020204" pitchFamily="34" charset="0"/>
              </a:rPr>
            </a:br>
            <a:r>
              <a:rPr lang="en-US" sz="4000" dirty="0">
                <a:latin typeface="Century Gothic" panose="020B0502020202020204" pitchFamily="34" charset="0"/>
              </a:rPr>
              <a:t>for a desk rejection?</a:t>
            </a:r>
          </a:p>
        </p:txBody>
      </p:sp>
      <p:sp>
        <p:nvSpPr>
          <p:cNvPr id="4" name="Slide Number Placeholder 3">
            <a:extLst>
              <a:ext uri="{FF2B5EF4-FFF2-40B4-BE49-F238E27FC236}">
                <a16:creationId xmlns:a16="http://schemas.microsoft.com/office/drawing/2014/main" id="{562A80A5-2B08-473E-9DA6-8A9321C0AA32}"/>
              </a:ext>
            </a:extLst>
          </p:cNvPr>
          <p:cNvSpPr>
            <a:spLocks noGrp="1"/>
          </p:cNvSpPr>
          <p:nvPr>
            <p:ph type="sldNum" sz="quarter" idx="12"/>
          </p:nvPr>
        </p:nvSpPr>
        <p:spPr/>
        <p:txBody>
          <a:bodyPr/>
          <a:lstStyle/>
          <a:p>
            <a:fld id="{57300395-FBF0-4710-AF3A-A40D03616283}" type="slidenum">
              <a:rPr lang="de-DE" altLang="de-DE" smtClean="0"/>
              <a:pPr/>
              <a:t>29</a:t>
            </a:fld>
            <a:endParaRPr lang="de-DE" altLang="de-DE"/>
          </a:p>
        </p:txBody>
      </p:sp>
    </p:spTree>
    <p:extLst>
      <p:ext uri="{BB962C8B-B14F-4D97-AF65-F5344CB8AC3E}">
        <p14:creationId xmlns:p14="http://schemas.microsoft.com/office/powerpoint/2010/main" val="352905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0"/>
            <a:ext cx="8769263" cy="1092573"/>
          </a:xfrm>
        </p:spPr>
        <p:txBody>
          <a:bodyPr>
            <a:normAutofit/>
          </a:bodyPr>
          <a:lstStyle/>
          <a:p>
            <a:pPr algn="ctr" eaLnBrk="1" hangingPunct="1"/>
            <a:r>
              <a:rPr lang="en-US" sz="4000" b="1" dirty="0">
                <a:solidFill>
                  <a:schemeClr val="accent2"/>
                </a:solidFill>
                <a:latin typeface="Century Gothic" panose="020B0502020202020204" pitchFamily="34" charset="0"/>
              </a:rPr>
              <a:t>Short History of JPIM</a:t>
            </a:r>
          </a:p>
        </p:txBody>
      </p:sp>
      <p:sp>
        <p:nvSpPr>
          <p:cNvPr id="14339" name="Rectangle 3"/>
          <p:cNvSpPr>
            <a:spLocks noGrp="1" noChangeArrowheads="1"/>
          </p:cNvSpPr>
          <p:nvPr>
            <p:ph idx="1"/>
          </p:nvPr>
        </p:nvSpPr>
        <p:spPr>
          <a:xfrm>
            <a:off x="838200" y="1187129"/>
            <a:ext cx="9951720" cy="4091548"/>
          </a:xfrm>
          <a:noFill/>
        </p:spPr>
        <p:txBody>
          <a:bodyPr>
            <a:noAutofit/>
          </a:bodyPr>
          <a:lstStyle/>
          <a:p>
            <a:pPr eaLnBrk="1" hangingPunct="1">
              <a:buFont typeface="Wingdings" pitchFamily="2" charset="2"/>
              <a:buChar char="§"/>
            </a:pPr>
            <a:r>
              <a:rPr lang="en-US" sz="2000" dirty="0">
                <a:latin typeface="Century Gothic" panose="020B0502020202020204" pitchFamily="34" charset="0"/>
              </a:rPr>
              <a:t>Founded in 1984 as an extension of the Product Development &amp; Management Association</a:t>
            </a:r>
          </a:p>
          <a:p>
            <a:pPr eaLnBrk="1" hangingPunct="1">
              <a:buFont typeface="Wingdings" pitchFamily="2" charset="2"/>
              <a:buChar char="§"/>
            </a:pPr>
            <a:r>
              <a:rPr lang="en-US" sz="2000" dirty="0">
                <a:latin typeface="Century Gothic" panose="020B0502020202020204" pitchFamily="34" charset="0"/>
              </a:rPr>
              <a:t>The first academic journal aimed directly at all aspects of new product development/innovation management</a:t>
            </a:r>
          </a:p>
          <a:p>
            <a:pPr eaLnBrk="1" hangingPunct="1">
              <a:buFont typeface="Wingdings" pitchFamily="2" charset="2"/>
              <a:buChar char="§"/>
            </a:pPr>
            <a:r>
              <a:rPr lang="en-US" sz="2000" dirty="0">
                <a:latin typeface="Century Gothic" panose="020B0502020202020204" pitchFamily="34" charset="0"/>
              </a:rPr>
              <a:t>Different Disciplines: Cross-disciplinary in nature- marketing, strategy, design, management of technology,  engineering, operations, etc.</a:t>
            </a:r>
          </a:p>
          <a:p>
            <a:pPr eaLnBrk="1" hangingPunct="1">
              <a:buFont typeface="Wingdings" pitchFamily="2" charset="2"/>
              <a:buChar char="§"/>
            </a:pPr>
            <a:r>
              <a:rPr lang="en-US" sz="2000" dirty="0">
                <a:latin typeface="Century Gothic" panose="020B0502020202020204" pitchFamily="34" charset="0"/>
              </a:rPr>
              <a:t>Different Contexts:  Large firms, SMEs, start-ups</a:t>
            </a:r>
          </a:p>
          <a:p>
            <a:pPr eaLnBrk="1" hangingPunct="1">
              <a:buFont typeface="Wingdings" pitchFamily="2" charset="2"/>
              <a:buChar char="§"/>
            </a:pPr>
            <a:r>
              <a:rPr lang="en-US" sz="2000" dirty="0">
                <a:latin typeface="Century Gothic" panose="020B0502020202020204" pitchFamily="34" charset="0"/>
              </a:rPr>
              <a:t>Different Subjects:  Consumers, Managers, Executives, B2B</a:t>
            </a:r>
          </a:p>
          <a:p>
            <a:pPr eaLnBrk="1" hangingPunct="1">
              <a:buFont typeface="Wingdings" pitchFamily="2" charset="2"/>
              <a:buChar char="§"/>
            </a:pPr>
            <a:r>
              <a:rPr lang="en-US" sz="2000" dirty="0">
                <a:latin typeface="Century Gothic" panose="020B0502020202020204" pitchFamily="34" charset="0"/>
              </a:rPr>
              <a:t>All kinds of methodologies are welcome</a:t>
            </a:r>
          </a:p>
          <a:p>
            <a:pPr eaLnBrk="1" hangingPunct="1">
              <a:buFont typeface="Wingdings" pitchFamily="2" charset="2"/>
              <a:buChar char="§"/>
            </a:pPr>
            <a:r>
              <a:rPr lang="en-US" sz="2000" dirty="0">
                <a:latin typeface="Century Gothic" panose="020B0502020202020204" pitchFamily="34" charset="0"/>
              </a:rPr>
              <a:t>International in nature</a:t>
            </a:r>
          </a:p>
          <a:p>
            <a:pPr eaLnBrk="1" hangingPunct="1">
              <a:buFont typeface="Wingdings" pitchFamily="2" charset="2"/>
              <a:buChar char="§"/>
            </a:pPr>
            <a:r>
              <a:rPr lang="en-US" sz="2000" dirty="0">
                <a:latin typeface="Century Gothic" panose="020B0502020202020204" pitchFamily="34" charset="0"/>
              </a:rPr>
              <a:t>Academic publication of the PDMA and also the publication arm of EIASM’s International Product Development and Management conference</a:t>
            </a:r>
          </a:p>
          <a:p>
            <a:pPr eaLnBrk="1" hangingPunct="1">
              <a:buFont typeface="Wingdings" pitchFamily="2" charset="2"/>
              <a:buChar char="§"/>
            </a:pPr>
            <a:r>
              <a:rPr lang="en-US" sz="2000" dirty="0">
                <a:latin typeface="Century Gothic" panose="020B0502020202020204" pitchFamily="34" charset="0"/>
              </a:rPr>
              <a:t>6 issues per year </a:t>
            </a:r>
          </a:p>
        </p:txBody>
      </p:sp>
      <p:pic>
        <p:nvPicPr>
          <p:cNvPr id="5" name="Picture 2" descr="C:\Documents and Settings\g.barczak\My Documents\My Pictures\JPIM.jpg"/>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Tree>
    <p:extLst>
      <p:ext uri="{BB962C8B-B14F-4D97-AF65-F5344CB8AC3E}">
        <p14:creationId xmlns:p14="http://schemas.microsoft.com/office/powerpoint/2010/main" val="1545891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0419E7-E60D-3B41-AF20-DEC3A2E77D65}"/>
              </a:ext>
            </a:extLst>
          </p:cNvPr>
          <p:cNvSpPr>
            <a:spLocks noGrp="1"/>
          </p:cNvSpPr>
          <p:nvPr>
            <p:ph idx="1"/>
          </p:nvPr>
        </p:nvSpPr>
        <p:spPr/>
        <p:txBody>
          <a:bodyPr/>
          <a:lstStyle/>
          <a:p>
            <a:pPr marL="0" indent="0">
              <a:buNone/>
            </a:pPr>
            <a:endParaRPr lang="en" sz="1800" dirty="0">
              <a:latin typeface="Century Gothic" panose="020B0502020202020204" pitchFamily="34" charset="0"/>
            </a:endParaRPr>
          </a:p>
          <a:p>
            <a:pPr marL="0" indent="0">
              <a:buNone/>
            </a:pPr>
            <a:endParaRPr lang="de-DE" sz="1800" b="1" dirty="0">
              <a:latin typeface="Century Gothic" panose="020B0502020202020204" pitchFamily="34" charset="0"/>
            </a:endParaRPr>
          </a:p>
          <a:p>
            <a:pPr marL="0" indent="0">
              <a:buNone/>
            </a:pPr>
            <a:endParaRPr lang="de-DE" sz="1800" b="1"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DB12A45E-CAD9-774D-BE5A-84EEC651A327}"/>
              </a:ext>
            </a:extLst>
          </p:cNvPr>
          <p:cNvSpPr>
            <a:spLocks noGrp="1"/>
          </p:cNvSpPr>
          <p:nvPr>
            <p:ph type="sldNum" sz="quarter" idx="10"/>
          </p:nvPr>
        </p:nvSpPr>
        <p:spPr/>
        <p:txBody>
          <a:bodyPr/>
          <a:lstStyle/>
          <a:p>
            <a:fld id="{57300395-FBF0-4710-AF3A-A40D03616283}" type="slidenum">
              <a:rPr lang="de-DE" altLang="de-DE" smtClean="0">
                <a:latin typeface="Century Gothic" panose="020B0502020202020204" pitchFamily="34" charset="0"/>
              </a:rPr>
              <a:pPr/>
              <a:t>30</a:t>
            </a:fld>
            <a:endParaRPr lang="de-DE" altLang="de-DE">
              <a:latin typeface="Century Gothic" panose="020B0502020202020204" pitchFamily="34" charset="0"/>
            </a:endParaRPr>
          </a:p>
        </p:txBody>
      </p:sp>
      <p:sp>
        <p:nvSpPr>
          <p:cNvPr id="8" name="Rectangle 7">
            <a:extLst>
              <a:ext uri="{FF2B5EF4-FFF2-40B4-BE49-F238E27FC236}">
                <a16:creationId xmlns:a16="http://schemas.microsoft.com/office/drawing/2014/main" id="{1A3167CA-6E59-9C40-9C14-7CC7DE8E7237}"/>
              </a:ext>
            </a:extLst>
          </p:cNvPr>
          <p:cNvSpPr/>
          <p:nvPr/>
        </p:nvSpPr>
        <p:spPr>
          <a:xfrm>
            <a:off x="840441" y="1640513"/>
            <a:ext cx="10833426" cy="3346109"/>
          </a:xfrm>
          <a:prstGeom prst="rect">
            <a:avLst/>
          </a:prstGeom>
        </p:spPr>
        <p:txBody>
          <a:bodyPr wrap="square">
            <a:spAutoFit/>
          </a:bodyPr>
          <a:lstStyle/>
          <a:p>
            <a:pPr marL="914400" lvl="1" indent="-457200">
              <a:lnSpc>
                <a:spcPct val="150000"/>
              </a:lnSpc>
              <a:buFont typeface="Wingdings" pitchFamily="2" charset="2"/>
              <a:buChar char="§"/>
            </a:pPr>
            <a:r>
              <a:rPr lang="en-US" sz="2400" dirty="0">
                <a:latin typeface="Century Gothic" panose="020B0502020202020204" pitchFamily="34" charset="0"/>
              </a:rPr>
              <a:t>Does the paper lack fit (topic, positioning)?</a:t>
            </a:r>
          </a:p>
          <a:p>
            <a:pPr marL="914400" lvl="1" indent="-457200">
              <a:lnSpc>
                <a:spcPct val="150000"/>
              </a:lnSpc>
              <a:buFont typeface="Wingdings" pitchFamily="2" charset="2"/>
              <a:buChar char="§"/>
            </a:pPr>
            <a:r>
              <a:rPr lang="en-US" sz="2400" dirty="0">
                <a:latin typeface="Century Gothic" panose="020B0502020202020204" pitchFamily="34" charset="0"/>
              </a:rPr>
              <a:t>Does the plagiarism check indicate a high similarity rating?</a:t>
            </a:r>
          </a:p>
          <a:p>
            <a:pPr marL="914400" lvl="1" indent="-457200">
              <a:lnSpc>
                <a:spcPct val="150000"/>
              </a:lnSpc>
              <a:buFont typeface="Wingdings" pitchFamily="2" charset="2"/>
              <a:buChar char="§"/>
            </a:pPr>
            <a:r>
              <a:rPr lang="en-US" sz="2400" dirty="0">
                <a:latin typeface="Century Gothic" panose="020B0502020202020204" pitchFamily="34" charset="0"/>
              </a:rPr>
              <a:t>Is the contribution to theory (and practice) unclear?</a:t>
            </a:r>
          </a:p>
          <a:p>
            <a:pPr marL="914400" lvl="1" indent="-457200">
              <a:lnSpc>
                <a:spcPct val="150000"/>
              </a:lnSpc>
              <a:buFont typeface="Wingdings" pitchFamily="2" charset="2"/>
              <a:buChar char="§"/>
            </a:pPr>
            <a:r>
              <a:rPr lang="en-US" sz="2400" dirty="0">
                <a:latin typeface="Century Gothic" panose="020B0502020202020204" pitchFamily="34" charset="0"/>
              </a:rPr>
              <a:t>Are there red flags regarding rigor? (e.g., small student sample when claiming to study managers)</a:t>
            </a:r>
          </a:p>
          <a:p>
            <a:pPr marL="914400" lvl="1" indent="-457200">
              <a:lnSpc>
                <a:spcPct val="150000"/>
              </a:lnSpc>
              <a:buFont typeface="Wingdings" pitchFamily="2" charset="2"/>
              <a:buChar char="§"/>
            </a:pPr>
            <a:r>
              <a:rPr lang="en-US" sz="2400" dirty="0">
                <a:latin typeface="Century Gothic" panose="020B0502020202020204" pitchFamily="34" charset="0"/>
              </a:rPr>
              <a:t>Is the paper poorly written?</a:t>
            </a:r>
          </a:p>
        </p:txBody>
      </p:sp>
      <p:pic>
        <p:nvPicPr>
          <p:cNvPr id="9" name="Picture 2" descr="C:\Documents and Settings\g.barczak\My Documents\My Pictures\JPIM.jpg">
            <a:extLst>
              <a:ext uri="{FF2B5EF4-FFF2-40B4-BE49-F238E27FC236}">
                <a16:creationId xmlns:a16="http://schemas.microsoft.com/office/drawing/2014/main" id="{E696CDBB-6BDF-3840-BDB9-0984E7BB2FC2}"/>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
        <p:nvSpPr>
          <p:cNvPr id="10" name="Rectangle 2">
            <a:extLst>
              <a:ext uri="{FF2B5EF4-FFF2-40B4-BE49-F238E27FC236}">
                <a16:creationId xmlns:a16="http://schemas.microsoft.com/office/drawing/2014/main" id="{F5D530A8-E6B2-AB43-A9D9-4E90D2564324}"/>
              </a:ext>
            </a:extLst>
          </p:cNvPr>
          <p:cNvSpPr txBox="1">
            <a:spLocks noChangeArrowheads="1"/>
          </p:cNvSpPr>
          <p:nvPr/>
        </p:nvSpPr>
        <p:spPr>
          <a:xfrm>
            <a:off x="840441" y="1"/>
            <a:ext cx="8779548" cy="1092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Avoiding a Desk Rejection</a:t>
            </a:r>
          </a:p>
        </p:txBody>
      </p:sp>
    </p:spTree>
    <p:extLst>
      <p:ext uri="{BB962C8B-B14F-4D97-AF65-F5344CB8AC3E}">
        <p14:creationId xmlns:p14="http://schemas.microsoft.com/office/powerpoint/2010/main" val="2632375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0419E7-E60D-3B41-AF20-DEC3A2E77D65}"/>
              </a:ext>
            </a:extLst>
          </p:cNvPr>
          <p:cNvSpPr>
            <a:spLocks noGrp="1"/>
          </p:cNvSpPr>
          <p:nvPr>
            <p:ph idx="1"/>
          </p:nvPr>
        </p:nvSpPr>
        <p:spPr/>
        <p:txBody>
          <a:bodyPr/>
          <a:lstStyle/>
          <a:p>
            <a:pPr marL="0" indent="0">
              <a:buNone/>
            </a:pPr>
            <a:endParaRPr lang="en" sz="1800" dirty="0">
              <a:latin typeface="Century Gothic" panose="020B0502020202020204" pitchFamily="34" charset="0"/>
            </a:endParaRPr>
          </a:p>
          <a:p>
            <a:pPr marL="0" indent="0">
              <a:buNone/>
            </a:pPr>
            <a:endParaRPr lang="de-DE" sz="1800" b="1" dirty="0">
              <a:latin typeface="Century Gothic" panose="020B0502020202020204" pitchFamily="34" charset="0"/>
            </a:endParaRPr>
          </a:p>
          <a:p>
            <a:pPr marL="0" indent="0">
              <a:buNone/>
            </a:pPr>
            <a:endParaRPr lang="de-DE" sz="1800" b="1"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DB12A45E-CAD9-774D-BE5A-84EEC651A327}"/>
              </a:ext>
            </a:extLst>
          </p:cNvPr>
          <p:cNvSpPr>
            <a:spLocks noGrp="1"/>
          </p:cNvSpPr>
          <p:nvPr>
            <p:ph type="sldNum" sz="quarter" idx="10"/>
          </p:nvPr>
        </p:nvSpPr>
        <p:spPr/>
        <p:txBody>
          <a:bodyPr/>
          <a:lstStyle/>
          <a:p>
            <a:fld id="{57300395-FBF0-4710-AF3A-A40D03616283}" type="slidenum">
              <a:rPr lang="de-DE" altLang="de-DE" smtClean="0">
                <a:latin typeface="Century Gothic" panose="020B0502020202020204" pitchFamily="34" charset="0"/>
              </a:rPr>
              <a:pPr/>
              <a:t>31</a:t>
            </a:fld>
            <a:endParaRPr lang="de-DE" altLang="de-DE" dirty="0">
              <a:latin typeface="Century Gothic" panose="020B0502020202020204" pitchFamily="34" charset="0"/>
            </a:endParaRPr>
          </a:p>
        </p:txBody>
      </p:sp>
      <p:sp>
        <p:nvSpPr>
          <p:cNvPr id="8" name="Rectangle 7">
            <a:extLst>
              <a:ext uri="{FF2B5EF4-FFF2-40B4-BE49-F238E27FC236}">
                <a16:creationId xmlns:a16="http://schemas.microsoft.com/office/drawing/2014/main" id="{1A3167CA-6E59-9C40-9C14-7CC7DE8E7237}"/>
              </a:ext>
            </a:extLst>
          </p:cNvPr>
          <p:cNvSpPr/>
          <p:nvPr/>
        </p:nvSpPr>
        <p:spPr>
          <a:xfrm>
            <a:off x="840441" y="786102"/>
            <a:ext cx="7770159" cy="5078313"/>
          </a:xfrm>
          <a:prstGeom prst="rect">
            <a:avLst/>
          </a:prstGeom>
        </p:spPr>
        <p:txBody>
          <a:bodyPr wrap="square">
            <a:spAutoFit/>
          </a:bodyPr>
          <a:lstStyle/>
          <a:p>
            <a:r>
              <a:rPr lang="en" b="1" dirty="0">
                <a:latin typeface="Century Gothic" panose="020B0502020202020204" pitchFamily="34" charset="0"/>
              </a:rPr>
              <a:t>Convince the reader!</a:t>
            </a:r>
          </a:p>
          <a:p>
            <a:pPr marL="800100" lvl="1" indent="-342900">
              <a:buFont typeface="Symbol" pitchFamily="2" charset="2"/>
              <a:buChar char="-"/>
            </a:pPr>
            <a:r>
              <a:rPr lang="de-DE" dirty="0">
                <a:latin typeface="Century Gothic" panose="020B0502020202020204" pitchFamily="34" charset="0"/>
              </a:rPr>
              <a:t>W</a:t>
            </a:r>
            <a:r>
              <a:rPr lang="en" dirty="0">
                <a:latin typeface="Century Gothic" panose="020B0502020202020204" pitchFamily="34" charset="0"/>
              </a:rPr>
              <a:t>hat is the research question and why is it important?</a:t>
            </a:r>
          </a:p>
          <a:p>
            <a:pPr marL="800100" lvl="1" indent="-342900">
              <a:buFont typeface="Symbol" pitchFamily="2" charset="2"/>
              <a:buChar char="-"/>
            </a:pPr>
            <a:r>
              <a:rPr lang="en" dirty="0">
                <a:latin typeface="Century Gothic" panose="020B0502020202020204" pitchFamily="34" charset="0"/>
              </a:rPr>
              <a:t>Why is the </a:t>
            </a:r>
            <a:r>
              <a:rPr lang="en" dirty="0" err="1">
                <a:latin typeface="Century Gothic" panose="020B0502020202020204" pitchFamily="34" charset="0"/>
              </a:rPr>
              <a:t>contributio</a:t>
            </a:r>
            <a:r>
              <a:rPr lang="de-DE" dirty="0" err="1">
                <a:latin typeface="Century Gothic" panose="020B0502020202020204" pitchFamily="34" charset="0"/>
              </a:rPr>
              <a:t>n</a:t>
            </a:r>
            <a:r>
              <a:rPr lang="en" dirty="0">
                <a:latin typeface="Century Gothic" panose="020B0502020202020204" pitchFamily="34" charset="0"/>
              </a:rPr>
              <a:t> important enough?</a:t>
            </a:r>
          </a:p>
          <a:p>
            <a:pPr marL="800100" lvl="1" indent="-342900">
              <a:buFont typeface="Symbol" pitchFamily="2" charset="2"/>
              <a:buChar char="-"/>
            </a:pPr>
            <a:r>
              <a:rPr lang="en" dirty="0">
                <a:latin typeface="Century Gothic" panose="020B0502020202020204" pitchFamily="34" charset="0"/>
              </a:rPr>
              <a:t>How is this study going beyond what we already know?</a:t>
            </a:r>
          </a:p>
          <a:p>
            <a:pPr marL="800100" lvl="1" indent="-342900">
              <a:buFont typeface="Symbol" pitchFamily="2" charset="2"/>
              <a:buChar char="-"/>
            </a:pPr>
            <a:r>
              <a:rPr lang="en" dirty="0">
                <a:latin typeface="Century Gothic" panose="020B0502020202020204" pitchFamily="34" charset="0"/>
              </a:rPr>
              <a:t>What are the implications and what will change? (discussion section) </a:t>
            </a:r>
          </a:p>
          <a:p>
            <a:pPr marL="800100" lvl="1" indent="-342900">
              <a:buFont typeface="Symbol" pitchFamily="2" charset="2"/>
              <a:buChar char="-"/>
            </a:pPr>
            <a:endParaRPr lang="en" dirty="0">
              <a:latin typeface="Century Gothic" panose="020B0502020202020204" pitchFamily="34" charset="0"/>
            </a:endParaRPr>
          </a:p>
          <a:p>
            <a:r>
              <a:rPr lang="en" b="1" dirty="0">
                <a:latin typeface="Century Gothic" panose="020B0502020202020204" pitchFamily="34" charset="0"/>
              </a:rPr>
              <a:t>Explain better!</a:t>
            </a:r>
          </a:p>
          <a:p>
            <a:pPr marL="800100" lvl="1" indent="-342900">
              <a:buFont typeface="Symbol" pitchFamily="2" charset="2"/>
              <a:buChar char="-"/>
            </a:pPr>
            <a:r>
              <a:rPr lang="en" dirty="0">
                <a:latin typeface="Century Gothic" panose="020B0502020202020204" pitchFamily="34" charset="0"/>
              </a:rPr>
              <a:t>What was exactly done in empirical study?</a:t>
            </a:r>
          </a:p>
          <a:p>
            <a:pPr marL="800100" lvl="1" indent="-342900">
              <a:buFont typeface="Symbol" pitchFamily="2" charset="2"/>
              <a:buChar char="-"/>
            </a:pPr>
            <a:r>
              <a:rPr lang="en" dirty="0">
                <a:latin typeface="Century Gothic" panose="020B0502020202020204" pitchFamily="34" charset="0"/>
              </a:rPr>
              <a:t>Why are the methodological choices appropriate?</a:t>
            </a:r>
          </a:p>
          <a:p>
            <a:pPr marL="800100" lvl="1" indent="-342900">
              <a:buFont typeface="Symbol" pitchFamily="2" charset="2"/>
              <a:buChar char="-"/>
            </a:pPr>
            <a:r>
              <a:rPr lang="en" dirty="0">
                <a:latin typeface="Century Gothic" panose="020B0502020202020204" pitchFamily="34" charset="0"/>
              </a:rPr>
              <a:t>What were the results? (figures, tables, graphs)</a:t>
            </a:r>
          </a:p>
          <a:p>
            <a:pPr marL="800100" lvl="1" indent="-342900">
              <a:buFont typeface="Symbol" pitchFamily="2" charset="2"/>
              <a:buChar char="-"/>
            </a:pPr>
            <a:r>
              <a:rPr lang="en" dirty="0">
                <a:latin typeface="Century Gothic" panose="020B0502020202020204" pitchFamily="34" charset="0"/>
              </a:rPr>
              <a:t>What wasn’t so good? (limitations and future research section)</a:t>
            </a:r>
          </a:p>
          <a:p>
            <a:pPr marL="800100" lvl="1" indent="-342900">
              <a:buFont typeface="Symbol" pitchFamily="2" charset="2"/>
              <a:buChar char="-"/>
            </a:pPr>
            <a:endParaRPr lang="en" dirty="0">
              <a:latin typeface="Century Gothic" panose="020B0502020202020204" pitchFamily="34" charset="0"/>
            </a:endParaRPr>
          </a:p>
          <a:p>
            <a:r>
              <a:rPr lang="en" b="1" dirty="0">
                <a:latin typeface="Century Gothic" panose="020B0502020202020204" pitchFamily="34" charset="0"/>
              </a:rPr>
              <a:t>Be more clear!</a:t>
            </a:r>
          </a:p>
          <a:p>
            <a:pPr marL="800100" lvl="1" indent="-342900">
              <a:buFont typeface="Symbol" pitchFamily="2" charset="2"/>
              <a:buChar char="-"/>
            </a:pPr>
            <a:r>
              <a:rPr lang="en" dirty="0">
                <a:latin typeface="Century Gothic" panose="020B0502020202020204" pitchFamily="34" charset="0"/>
              </a:rPr>
              <a:t>Why are you talking about this?</a:t>
            </a:r>
          </a:p>
          <a:p>
            <a:pPr marL="800100" lvl="1" indent="-342900">
              <a:buFont typeface="Symbol" pitchFamily="2" charset="2"/>
              <a:buChar char="-"/>
            </a:pPr>
            <a:r>
              <a:rPr lang="en" dirty="0">
                <a:latin typeface="Century Gothic" panose="020B0502020202020204" pitchFamily="34" charset="0"/>
              </a:rPr>
              <a:t>What do you mean?</a:t>
            </a:r>
          </a:p>
          <a:p>
            <a:pPr marL="800100" lvl="1" indent="-342900">
              <a:buFont typeface="Symbol" pitchFamily="2" charset="2"/>
              <a:buChar char="-"/>
            </a:pPr>
            <a:r>
              <a:rPr lang="en" dirty="0">
                <a:latin typeface="Century Gothic" panose="020B0502020202020204" pitchFamily="34" charset="0"/>
              </a:rPr>
              <a:t>Effective use of Appendices, figures, tables</a:t>
            </a:r>
          </a:p>
        </p:txBody>
      </p:sp>
      <p:sp>
        <p:nvSpPr>
          <p:cNvPr id="7" name="TextBox 6">
            <a:extLst>
              <a:ext uri="{FF2B5EF4-FFF2-40B4-BE49-F238E27FC236}">
                <a16:creationId xmlns:a16="http://schemas.microsoft.com/office/drawing/2014/main" id="{6D29F976-55F5-418C-9504-F130B75F9223}"/>
              </a:ext>
            </a:extLst>
          </p:cNvPr>
          <p:cNvSpPr txBox="1"/>
          <p:nvPr/>
        </p:nvSpPr>
        <p:spPr bwMode="auto">
          <a:xfrm>
            <a:off x="8610600" y="2148055"/>
            <a:ext cx="3519366" cy="307161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0" tIns="0" rIns="0" bIns="0" rtlCol="0" anchor="t">
            <a:spAutoFit/>
          </a:bodyPr>
          <a:lstStyle/>
          <a:p>
            <a:pPr>
              <a:spcBef>
                <a:spcPct val="30000"/>
              </a:spcBef>
            </a:pPr>
            <a:r>
              <a:rPr lang="de-DE" sz="1600" b="1" i="1" u="sng" dirty="0">
                <a:solidFill>
                  <a:schemeClr val="tx1"/>
                </a:solidFill>
                <a:latin typeface="Century Gothic" panose="020B0502020202020204" pitchFamily="34" charset="0"/>
              </a:rPr>
              <a:t>On REVISIONS:</a:t>
            </a:r>
          </a:p>
          <a:p>
            <a:pPr>
              <a:spcBef>
                <a:spcPct val="30000"/>
              </a:spcBef>
            </a:pPr>
            <a:r>
              <a:rPr lang="de-DE" i="1" dirty="0">
                <a:solidFill>
                  <a:schemeClr val="tx1"/>
                </a:solidFill>
                <a:latin typeface="Century Gothic" panose="020B0502020202020204" pitchFamily="34" charset="0"/>
              </a:rPr>
              <a:t>- </a:t>
            </a:r>
            <a:r>
              <a:rPr lang="de-DE" b="0" i="1" dirty="0">
                <a:solidFill>
                  <a:schemeClr val="tx1"/>
                </a:solidFill>
                <a:latin typeface="Century Gothic" panose="020B0502020202020204" pitchFamily="34" charset="0"/>
              </a:rPr>
              <a:t>Pay </a:t>
            </a:r>
            <a:r>
              <a:rPr lang="de-DE" b="0" i="1" dirty="0" err="1">
                <a:solidFill>
                  <a:schemeClr val="tx1"/>
                </a:solidFill>
                <a:latin typeface="Century Gothic" panose="020B0502020202020204" pitchFamily="34" charset="0"/>
              </a:rPr>
              <a:t>attention</a:t>
            </a:r>
            <a:r>
              <a:rPr lang="de-DE" b="0" i="1" dirty="0">
                <a:solidFill>
                  <a:schemeClr val="tx1"/>
                </a:solidFill>
                <a:latin typeface="Century Gothic" panose="020B0502020202020204" pitchFamily="34" charset="0"/>
              </a:rPr>
              <a:t> </a:t>
            </a:r>
            <a:r>
              <a:rPr lang="de-DE" b="0" i="1" dirty="0" err="1">
                <a:solidFill>
                  <a:schemeClr val="tx1"/>
                </a:solidFill>
                <a:latin typeface="Century Gothic" panose="020B0502020202020204" pitchFamily="34" charset="0"/>
              </a:rPr>
              <a:t>to</a:t>
            </a:r>
            <a:r>
              <a:rPr lang="de-DE" b="0" i="1" dirty="0">
                <a:solidFill>
                  <a:schemeClr val="tx1"/>
                </a:solidFill>
                <a:latin typeface="Century Gothic" panose="020B0502020202020204" pitchFamily="34" charset="0"/>
              </a:rPr>
              <a:t> </a:t>
            </a:r>
            <a:r>
              <a:rPr lang="de-DE" b="1" i="1" dirty="0">
                <a:solidFill>
                  <a:schemeClr val="accent6">
                    <a:lumMod val="50000"/>
                  </a:schemeClr>
                </a:solidFill>
                <a:latin typeface="Century Gothic" panose="020B0502020202020204" pitchFamily="34" charset="0"/>
              </a:rPr>
              <a:t>all</a:t>
            </a:r>
            <a:r>
              <a:rPr lang="de-DE" b="0" i="1" dirty="0">
                <a:solidFill>
                  <a:schemeClr val="tx1"/>
                </a:solidFill>
                <a:latin typeface="Century Gothic" panose="020B0502020202020204" pitchFamily="34" charset="0"/>
              </a:rPr>
              <a:t> </a:t>
            </a:r>
            <a:r>
              <a:rPr lang="de-DE" b="0" i="1" dirty="0" err="1">
                <a:solidFill>
                  <a:schemeClr val="tx1"/>
                </a:solidFill>
                <a:latin typeface="Century Gothic" panose="020B0502020202020204" pitchFamily="34" charset="0"/>
              </a:rPr>
              <a:t>the</a:t>
            </a:r>
            <a:r>
              <a:rPr lang="de-DE" b="0" i="1" dirty="0">
                <a:solidFill>
                  <a:schemeClr val="tx1"/>
                </a:solidFill>
                <a:latin typeface="Century Gothic" panose="020B0502020202020204" pitchFamily="34" charset="0"/>
              </a:rPr>
              <a:t> </a:t>
            </a:r>
            <a:r>
              <a:rPr lang="de-DE" b="0" i="1" dirty="0" err="1">
                <a:solidFill>
                  <a:schemeClr val="tx1"/>
                </a:solidFill>
                <a:latin typeface="Century Gothic" panose="020B0502020202020204" pitchFamily="34" charset="0"/>
              </a:rPr>
              <a:t>reviewer</a:t>
            </a:r>
            <a:r>
              <a:rPr lang="de-DE" b="0" i="1" dirty="0">
                <a:solidFill>
                  <a:schemeClr val="tx1"/>
                </a:solidFill>
                <a:latin typeface="Century Gothic" panose="020B0502020202020204" pitchFamily="34" charset="0"/>
              </a:rPr>
              <a:t> </a:t>
            </a:r>
            <a:r>
              <a:rPr lang="de-DE" b="0" i="1" dirty="0" err="1">
                <a:solidFill>
                  <a:schemeClr val="tx1"/>
                </a:solidFill>
                <a:latin typeface="Century Gothic" panose="020B0502020202020204" pitchFamily="34" charset="0"/>
              </a:rPr>
              <a:t>comments</a:t>
            </a:r>
            <a:endParaRPr lang="de-DE" b="0" i="1" dirty="0">
              <a:solidFill>
                <a:schemeClr val="tx1"/>
              </a:solidFill>
              <a:latin typeface="Century Gothic" panose="020B0502020202020204" pitchFamily="34" charset="0"/>
            </a:endParaRPr>
          </a:p>
          <a:p>
            <a:pPr>
              <a:spcBef>
                <a:spcPct val="30000"/>
              </a:spcBef>
            </a:pP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Respond</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to</a:t>
            </a:r>
            <a:r>
              <a:rPr lang="de-DE" i="1" dirty="0">
                <a:solidFill>
                  <a:schemeClr val="tx1"/>
                </a:solidFill>
                <a:latin typeface="Century Gothic" panose="020B0502020202020204" pitchFamily="34" charset="0"/>
              </a:rPr>
              <a:t> </a:t>
            </a:r>
            <a:r>
              <a:rPr lang="de-DE" b="1" i="1" dirty="0" err="1">
                <a:solidFill>
                  <a:schemeClr val="accent6">
                    <a:lumMod val="50000"/>
                  </a:schemeClr>
                </a:solidFill>
                <a:latin typeface="Century Gothic" panose="020B0502020202020204" pitchFamily="34" charset="0"/>
              </a:rPr>
              <a:t>each</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comment</a:t>
            </a:r>
            <a:r>
              <a:rPr lang="de-DE" i="1" dirty="0">
                <a:solidFill>
                  <a:schemeClr val="tx1"/>
                </a:solidFill>
                <a:latin typeface="Century Gothic" panose="020B0502020202020204" pitchFamily="34" charset="0"/>
              </a:rPr>
              <a:t> (do not </a:t>
            </a:r>
            <a:r>
              <a:rPr lang="de-DE" i="1" dirty="0" err="1">
                <a:solidFill>
                  <a:schemeClr val="tx1"/>
                </a:solidFill>
                <a:latin typeface="Century Gothic" panose="020B0502020202020204" pitchFamily="34" charset="0"/>
              </a:rPr>
              <a:t>ignore</a:t>
            </a:r>
            <a:r>
              <a:rPr lang="de-DE" i="1" dirty="0">
                <a:solidFill>
                  <a:schemeClr val="tx1"/>
                </a:solidFill>
                <a:latin typeface="Century Gothic" panose="020B0502020202020204" pitchFamily="34" charset="0"/>
              </a:rPr>
              <a:t>)</a:t>
            </a:r>
          </a:p>
          <a:p>
            <a:pPr>
              <a:spcBef>
                <a:spcPct val="30000"/>
              </a:spcBef>
            </a:pPr>
            <a:r>
              <a:rPr lang="de-DE" b="0" i="1" dirty="0">
                <a:solidFill>
                  <a:schemeClr val="tx1"/>
                </a:solidFill>
                <a:latin typeface="Century Gothic" panose="020B0502020202020204" pitchFamily="34" charset="0"/>
              </a:rPr>
              <a:t>- Res</a:t>
            </a:r>
            <a:r>
              <a:rPr lang="de-DE" i="1" dirty="0">
                <a:solidFill>
                  <a:schemeClr val="tx1"/>
                </a:solidFill>
                <a:latin typeface="Century Gothic" panose="020B0502020202020204" pitchFamily="34" charset="0"/>
              </a:rPr>
              <a:t>ponses </a:t>
            </a:r>
            <a:r>
              <a:rPr lang="de-DE" b="1" i="1" dirty="0" err="1">
                <a:solidFill>
                  <a:schemeClr val="accent6">
                    <a:lumMod val="50000"/>
                  </a:schemeClr>
                </a:solidFill>
                <a:latin typeface="Century Gothic" panose="020B0502020202020204" pitchFamily="34" charset="0"/>
              </a:rPr>
              <a:t>explain</a:t>
            </a:r>
            <a:r>
              <a:rPr lang="de-DE" b="1" i="1" dirty="0">
                <a:solidFill>
                  <a:schemeClr val="accent2"/>
                </a:solidFill>
                <a:latin typeface="Century Gothic" panose="020B0502020202020204" pitchFamily="34" charset="0"/>
              </a:rPr>
              <a:t> </a:t>
            </a:r>
            <a:r>
              <a:rPr lang="de-DE" i="1" dirty="0" err="1">
                <a:solidFill>
                  <a:schemeClr val="tx1"/>
                </a:solidFill>
                <a:latin typeface="Century Gothic" panose="020B0502020202020204" pitchFamily="34" charset="0"/>
              </a:rPr>
              <a:t>changes</a:t>
            </a:r>
            <a:r>
              <a:rPr lang="de-DE" i="1" dirty="0">
                <a:solidFill>
                  <a:schemeClr val="tx1"/>
                </a:solidFill>
                <a:latin typeface="Century Gothic" panose="020B0502020202020204" pitchFamily="34" charset="0"/>
              </a:rPr>
              <a:t>, do not </a:t>
            </a:r>
            <a:r>
              <a:rPr lang="de-DE" i="1" dirty="0" err="1">
                <a:solidFill>
                  <a:schemeClr val="tx1"/>
                </a:solidFill>
                <a:latin typeface="Century Gothic" panose="020B0502020202020204" pitchFamily="34" charset="0"/>
              </a:rPr>
              <a:t>simply</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repeat</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revised</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manuscript</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chunks</a:t>
            </a:r>
            <a:endParaRPr lang="de-DE" i="1" dirty="0">
              <a:solidFill>
                <a:schemeClr val="tx1"/>
              </a:solidFill>
              <a:latin typeface="Century Gothic" panose="020B0502020202020204" pitchFamily="34" charset="0"/>
            </a:endParaRPr>
          </a:p>
          <a:p>
            <a:pPr>
              <a:spcBef>
                <a:spcPct val="30000"/>
              </a:spcBef>
            </a:pP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Consider</a:t>
            </a:r>
            <a:r>
              <a:rPr lang="de-DE" i="1" dirty="0">
                <a:solidFill>
                  <a:schemeClr val="tx1"/>
                </a:solidFill>
                <a:latin typeface="Century Gothic" panose="020B0502020202020204" pitchFamily="34" charset="0"/>
              </a:rPr>
              <a:t> </a:t>
            </a:r>
            <a:r>
              <a:rPr lang="de-DE" i="1" dirty="0" err="1">
                <a:solidFill>
                  <a:schemeClr val="tx1"/>
                </a:solidFill>
                <a:latin typeface="Century Gothic" panose="020B0502020202020204" pitchFamily="34" charset="0"/>
              </a:rPr>
              <a:t>engaging</a:t>
            </a:r>
            <a:r>
              <a:rPr lang="de-DE" i="1" dirty="0">
                <a:solidFill>
                  <a:schemeClr val="tx1"/>
                </a:solidFill>
                <a:latin typeface="Century Gothic" panose="020B0502020202020204" pitchFamily="34" charset="0"/>
              </a:rPr>
              <a:t> a </a:t>
            </a:r>
            <a:r>
              <a:rPr lang="de-DE" b="1" i="1" dirty="0" err="1">
                <a:solidFill>
                  <a:schemeClr val="accent6">
                    <a:lumMod val="50000"/>
                  </a:schemeClr>
                </a:solidFill>
                <a:latin typeface="Century Gothic" panose="020B0502020202020204" pitchFamily="34" charset="0"/>
              </a:rPr>
              <a:t>copy</a:t>
            </a:r>
            <a:r>
              <a:rPr lang="de-DE" b="1" i="1" dirty="0">
                <a:solidFill>
                  <a:schemeClr val="accent6">
                    <a:lumMod val="50000"/>
                  </a:schemeClr>
                </a:solidFill>
                <a:latin typeface="Century Gothic" panose="020B0502020202020204" pitchFamily="34" charset="0"/>
              </a:rPr>
              <a:t> </a:t>
            </a:r>
            <a:r>
              <a:rPr lang="de-DE" b="1" i="1" dirty="0" err="1">
                <a:solidFill>
                  <a:schemeClr val="accent6">
                    <a:lumMod val="50000"/>
                  </a:schemeClr>
                </a:solidFill>
                <a:latin typeface="Century Gothic" panose="020B0502020202020204" pitchFamily="34" charset="0"/>
              </a:rPr>
              <a:t>editor</a:t>
            </a:r>
            <a:endParaRPr lang="de-DE" i="1" dirty="0">
              <a:solidFill>
                <a:schemeClr val="tx1"/>
              </a:solidFill>
              <a:latin typeface="Century Gothic" panose="020B0502020202020204" pitchFamily="34" charset="0"/>
            </a:endParaRPr>
          </a:p>
        </p:txBody>
      </p:sp>
      <p:pic>
        <p:nvPicPr>
          <p:cNvPr id="10" name="Picture 2" descr="C:\Documents and Settings\g.barczak\My Documents\My Pictures\JPIM.jpg">
            <a:extLst>
              <a:ext uri="{FF2B5EF4-FFF2-40B4-BE49-F238E27FC236}">
                <a16:creationId xmlns:a16="http://schemas.microsoft.com/office/drawing/2014/main" id="{2E5B1BC4-BE0C-6944-B5AB-390328C68F5F}"/>
              </a:ext>
            </a:extLst>
          </p:cNvPr>
          <p:cNvPicPr>
            <a:picLocks noChangeAspect="1" noChangeArrowheads="1"/>
          </p:cNvPicPr>
          <p:nvPr/>
        </p:nvPicPr>
        <p:blipFill>
          <a:blip r:embed="rId3" cstate="print"/>
          <a:srcRect/>
          <a:stretch>
            <a:fillRect/>
          </a:stretch>
        </p:blipFill>
        <p:spPr bwMode="auto">
          <a:xfrm>
            <a:off x="0" y="0"/>
            <a:ext cx="840441" cy="1092574"/>
          </a:xfrm>
          <a:prstGeom prst="rect">
            <a:avLst/>
          </a:prstGeom>
          <a:noFill/>
        </p:spPr>
      </p:pic>
      <p:sp>
        <p:nvSpPr>
          <p:cNvPr id="11" name="Rectangle 2">
            <a:extLst>
              <a:ext uri="{FF2B5EF4-FFF2-40B4-BE49-F238E27FC236}">
                <a16:creationId xmlns:a16="http://schemas.microsoft.com/office/drawing/2014/main" id="{13FCB3DD-AFA7-6748-BE87-5CEDD06BDB5E}"/>
              </a:ext>
            </a:extLst>
          </p:cNvPr>
          <p:cNvSpPr txBox="1">
            <a:spLocks noChangeArrowheads="1"/>
          </p:cNvSpPr>
          <p:nvPr/>
        </p:nvSpPr>
        <p:spPr>
          <a:xfrm>
            <a:off x="715180" y="1"/>
            <a:ext cx="9155329" cy="109257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Century Gothic" panose="020B0502020202020204" pitchFamily="34" charset="0"/>
              </a:rPr>
              <a:t>Getting through the Review Process</a:t>
            </a:r>
          </a:p>
        </p:txBody>
      </p:sp>
    </p:spTree>
    <p:extLst>
      <p:ext uri="{BB962C8B-B14F-4D97-AF65-F5344CB8AC3E}">
        <p14:creationId xmlns:p14="http://schemas.microsoft.com/office/powerpoint/2010/main" val="704769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B0D503-FE97-4B30-A3FB-A3937489A073}"/>
              </a:ext>
            </a:extLst>
          </p:cNvPr>
          <p:cNvSpPr>
            <a:spLocks noGrp="1"/>
          </p:cNvSpPr>
          <p:nvPr>
            <p:ph type="subTitle" idx="1"/>
          </p:nvPr>
        </p:nvSpPr>
        <p:spPr>
          <a:xfrm>
            <a:off x="926592" y="858838"/>
            <a:ext cx="9144000" cy="4993322"/>
          </a:xfrm>
        </p:spPr>
        <p:txBody>
          <a:bodyPr>
            <a:normAutofit/>
          </a:bodyPr>
          <a:lstStyle/>
          <a:p>
            <a:r>
              <a:rPr lang="en-US" sz="3200" b="1" dirty="0">
                <a:solidFill>
                  <a:schemeClr val="accent2"/>
                </a:solidFill>
                <a:latin typeface="Century Gothic" panose="020B0502020202020204" pitchFamily="34" charset="0"/>
              </a:rPr>
              <a:t>More about JPIM</a:t>
            </a:r>
          </a:p>
          <a:p>
            <a:endParaRPr lang="en-US" sz="3200" b="1" dirty="0">
              <a:solidFill>
                <a:schemeClr val="accent2"/>
              </a:solidFill>
              <a:latin typeface="Century Gothic" panose="020B0502020202020204" pitchFamily="34" charset="0"/>
            </a:endParaRPr>
          </a:p>
          <a:p>
            <a:pPr marL="342900" indent="-342900" algn="l">
              <a:buFont typeface="Arial" panose="020B0604020202020204" pitchFamily="34" charset="0"/>
              <a:buChar char="•"/>
            </a:pPr>
            <a:r>
              <a:rPr lang="en-US" dirty="0">
                <a:latin typeface="Century Gothic" panose="020B0502020202020204" pitchFamily="34" charset="0"/>
              </a:rPr>
              <a:t>Wiley Information Page: </a:t>
            </a:r>
            <a:r>
              <a:rPr lang="en-US" dirty="0">
                <a:latin typeface="Century Gothic" panose="020B0502020202020204" pitchFamily="34" charset="0"/>
                <a:hlinkClick r:id="rId2"/>
              </a:rPr>
              <a:t>https://onlinelibrary.wiley.com/journal/15405885</a:t>
            </a:r>
            <a:endParaRPr lang="en-US" dirty="0">
              <a:latin typeface="Century Gothic" panose="020B0502020202020204" pitchFamily="34" charset="0"/>
            </a:endParaRPr>
          </a:p>
          <a:p>
            <a:pPr marL="342900" indent="-342900" algn="l">
              <a:buFont typeface="Arial" panose="020B0604020202020204" pitchFamily="34" charset="0"/>
              <a:buChar char="•"/>
            </a:pPr>
            <a:r>
              <a:rPr lang="en-US" dirty="0">
                <a:latin typeface="Century Gothic" panose="020B0502020202020204" pitchFamily="34" charset="0"/>
              </a:rPr>
              <a:t>Wiley Manuscript Central: </a:t>
            </a:r>
            <a:r>
              <a:rPr lang="en-US" dirty="0">
                <a:latin typeface="Century Gothic" panose="020B0502020202020204" pitchFamily="34" charset="0"/>
                <a:hlinkClick r:id="rId3"/>
              </a:rPr>
              <a:t>https://mc.manuscriptcentral.com/jpim</a:t>
            </a:r>
            <a:endParaRPr lang="en-US" dirty="0">
              <a:latin typeface="Century Gothic" panose="020B0502020202020204" pitchFamily="34" charset="0"/>
            </a:endParaRPr>
          </a:p>
          <a:p>
            <a:pPr marL="342900" indent="-342900" algn="l">
              <a:buFont typeface="Arial" panose="020B0604020202020204" pitchFamily="34" charset="0"/>
              <a:buChar char="•"/>
            </a:pPr>
            <a:r>
              <a:rPr lang="en-US" dirty="0">
                <a:latin typeface="Century Gothic" panose="020B0502020202020204" pitchFamily="34" charset="0"/>
              </a:rPr>
              <a:t>Twitter: </a:t>
            </a:r>
            <a:r>
              <a:rPr lang="en-US" b="1" dirty="0">
                <a:latin typeface="Century Gothic" panose="020B0502020202020204" pitchFamily="34" charset="0"/>
              </a:rPr>
              <a:t>@</a:t>
            </a:r>
            <a:r>
              <a:rPr lang="en-US" b="1" dirty="0" err="1">
                <a:latin typeface="Century Gothic" panose="020B0502020202020204" pitchFamily="34" charset="0"/>
              </a:rPr>
              <a:t>JournalPIM</a:t>
            </a:r>
            <a:endParaRPr lang="en-US" b="1" dirty="0">
              <a:latin typeface="Century Gothic" panose="020B0502020202020204" pitchFamily="34" charset="0"/>
            </a:endParaRPr>
          </a:p>
          <a:p>
            <a:pPr marL="342900" indent="-342900" algn="l">
              <a:buFont typeface="Arial" panose="020B0604020202020204" pitchFamily="34" charset="0"/>
              <a:buChar char="•"/>
            </a:pPr>
            <a:r>
              <a:rPr lang="en-US" dirty="0">
                <a:latin typeface="Century Gothic" panose="020B0502020202020204" pitchFamily="34" charset="0"/>
              </a:rPr>
              <a:t>LinkedIn: </a:t>
            </a:r>
            <a:r>
              <a:rPr lang="en-US" dirty="0">
                <a:latin typeface="Century Gothic" panose="020B0502020202020204" pitchFamily="34" charset="0"/>
                <a:hlinkClick r:id="rId4"/>
              </a:rPr>
              <a:t>https://www.linkedin.com/groups/6943012/</a:t>
            </a:r>
            <a:endParaRPr lang="en-US" dirty="0">
              <a:latin typeface="Century Gothic" panose="020B0502020202020204" pitchFamily="34" charset="0"/>
            </a:endParaRPr>
          </a:p>
          <a:p>
            <a:pPr marL="342900" indent="-342900" algn="l">
              <a:buFont typeface="Arial" panose="020B0604020202020204" pitchFamily="34" charset="0"/>
              <a:buChar char="•"/>
            </a:pPr>
            <a:endParaRPr lang="en-US" dirty="0">
              <a:latin typeface="Century Gothic" panose="020B0502020202020204" pitchFamily="34" charset="0"/>
            </a:endParaRPr>
          </a:p>
          <a:p>
            <a:pPr marL="342900" indent="-342900" algn="l">
              <a:buFont typeface="Arial" panose="020B0604020202020204" pitchFamily="34" charset="0"/>
              <a:buChar char="•"/>
            </a:pPr>
            <a:endParaRPr lang="en-US" dirty="0">
              <a:latin typeface="Century Gothic" panose="020B0502020202020204" pitchFamily="34" charset="0"/>
            </a:endParaRPr>
          </a:p>
        </p:txBody>
      </p:sp>
    </p:spTree>
    <p:extLst>
      <p:ext uri="{BB962C8B-B14F-4D97-AF65-F5344CB8AC3E}">
        <p14:creationId xmlns:p14="http://schemas.microsoft.com/office/powerpoint/2010/main" val="217088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E25CF-1BB2-4D04-A9E7-24B4277E2175}"/>
              </a:ext>
            </a:extLst>
          </p:cNvPr>
          <p:cNvSpPr>
            <a:spLocks noGrp="1"/>
          </p:cNvSpPr>
          <p:nvPr>
            <p:ph type="title"/>
          </p:nvPr>
        </p:nvSpPr>
        <p:spPr>
          <a:xfrm>
            <a:off x="1725930" y="2277608"/>
            <a:ext cx="8740140" cy="1325563"/>
          </a:xfrm>
        </p:spPr>
        <p:txBody>
          <a:bodyPr>
            <a:normAutofit/>
          </a:bodyPr>
          <a:lstStyle/>
          <a:p>
            <a:pPr algn="ctr"/>
            <a:r>
              <a:rPr lang="en-US" sz="4000" dirty="0">
                <a:latin typeface="Century Gothic" panose="020B0502020202020204" pitchFamily="34" charset="0"/>
              </a:rPr>
              <a:t>Engaging with the JPIM community</a:t>
            </a:r>
          </a:p>
        </p:txBody>
      </p:sp>
      <p:sp>
        <p:nvSpPr>
          <p:cNvPr id="4" name="Slide Number Placeholder 3">
            <a:extLst>
              <a:ext uri="{FF2B5EF4-FFF2-40B4-BE49-F238E27FC236}">
                <a16:creationId xmlns:a16="http://schemas.microsoft.com/office/drawing/2014/main" id="{562A80A5-2B08-473E-9DA6-8A9321C0AA32}"/>
              </a:ext>
            </a:extLst>
          </p:cNvPr>
          <p:cNvSpPr>
            <a:spLocks noGrp="1"/>
          </p:cNvSpPr>
          <p:nvPr>
            <p:ph type="sldNum" sz="quarter" idx="12"/>
          </p:nvPr>
        </p:nvSpPr>
        <p:spPr/>
        <p:txBody>
          <a:bodyPr/>
          <a:lstStyle/>
          <a:p>
            <a:fld id="{57300395-FBF0-4710-AF3A-A40D03616283}" type="slidenum">
              <a:rPr lang="de-DE" altLang="de-DE" smtClean="0"/>
              <a:pPr/>
              <a:t>33</a:t>
            </a:fld>
            <a:endParaRPr lang="de-DE" altLang="de-DE"/>
          </a:p>
        </p:txBody>
      </p:sp>
    </p:spTree>
    <p:extLst>
      <p:ext uri="{BB962C8B-B14F-4D97-AF65-F5344CB8AC3E}">
        <p14:creationId xmlns:p14="http://schemas.microsoft.com/office/powerpoint/2010/main" val="2163129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477B-7E7E-454D-BC4A-305FD4B69FA6}"/>
              </a:ext>
            </a:extLst>
          </p:cNvPr>
          <p:cNvSpPr>
            <a:spLocks noGrp="1"/>
          </p:cNvSpPr>
          <p:nvPr>
            <p:ph type="title"/>
          </p:nvPr>
        </p:nvSpPr>
        <p:spPr/>
        <p:txBody>
          <a:bodyPr/>
          <a:lstStyle/>
          <a:p>
            <a:pPr algn="ctr"/>
            <a:r>
              <a:rPr lang="en-US" b="1" dirty="0">
                <a:solidFill>
                  <a:schemeClr val="accent2"/>
                </a:solidFill>
                <a:latin typeface="Century Gothic" panose="020B0502020202020204" pitchFamily="34" charset="0"/>
              </a:rPr>
              <a:t>How You Can Engage with the </a:t>
            </a:r>
            <a:br>
              <a:rPr lang="en-US" b="1" dirty="0">
                <a:solidFill>
                  <a:schemeClr val="accent2"/>
                </a:solidFill>
                <a:latin typeface="Century Gothic" panose="020B0502020202020204" pitchFamily="34" charset="0"/>
              </a:rPr>
            </a:br>
            <a:r>
              <a:rPr lang="en-US" b="1" dirty="0">
                <a:solidFill>
                  <a:schemeClr val="accent2"/>
                </a:solidFill>
                <a:latin typeface="Century Gothic" panose="020B0502020202020204" pitchFamily="34" charset="0"/>
              </a:rPr>
              <a:t>JPIM Community</a:t>
            </a:r>
          </a:p>
        </p:txBody>
      </p:sp>
      <p:sp>
        <p:nvSpPr>
          <p:cNvPr id="3" name="Content Placeholder 2">
            <a:extLst>
              <a:ext uri="{FF2B5EF4-FFF2-40B4-BE49-F238E27FC236}">
                <a16:creationId xmlns:a16="http://schemas.microsoft.com/office/drawing/2014/main" id="{2916DEE5-C0D0-AF44-9E2A-3DA284725AAD}"/>
              </a:ext>
            </a:extLst>
          </p:cNvPr>
          <p:cNvSpPr>
            <a:spLocks noGrp="1"/>
          </p:cNvSpPr>
          <p:nvPr>
            <p:ph idx="1"/>
          </p:nvPr>
        </p:nvSpPr>
        <p:spPr/>
        <p:txBody>
          <a:bodyPr>
            <a:normAutofit/>
          </a:bodyPr>
          <a:lstStyle/>
          <a:p>
            <a:pPr>
              <a:buFont typeface="Wingdings" pitchFamily="2" charset="2"/>
              <a:buChar char="§"/>
            </a:pPr>
            <a:r>
              <a:rPr lang="en-US" sz="2400" dirty="0">
                <a:latin typeface="Century Gothic" panose="020B0502020202020204" pitchFamily="34" charset="0"/>
              </a:rPr>
              <a:t>Send us your great research!</a:t>
            </a:r>
          </a:p>
          <a:p>
            <a:pPr>
              <a:buFont typeface="Wingdings" pitchFamily="2" charset="2"/>
              <a:buChar char="§"/>
            </a:pPr>
            <a:r>
              <a:rPr lang="en-US" sz="2400" dirty="0">
                <a:latin typeface="Century Gothic" panose="020B0502020202020204" pitchFamily="34" charset="0"/>
              </a:rPr>
              <a:t>Read JPIM articles, and cite them!</a:t>
            </a:r>
          </a:p>
          <a:p>
            <a:pPr>
              <a:buFont typeface="Wingdings" pitchFamily="2" charset="2"/>
              <a:buChar char="§"/>
            </a:pPr>
            <a:r>
              <a:rPr lang="en-US" sz="2400" dirty="0">
                <a:latin typeface="Century Gothic" panose="020B0502020202020204" pitchFamily="34" charset="0"/>
              </a:rPr>
              <a:t>Attend the JPIM Research Forum (US, November) and/or the IPDMC Conference (Europe, June)</a:t>
            </a:r>
          </a:p>
          <a:p>
            <a:pPr>
              <a:buFont typeface="Wingdings" pitchFamily="2" charset="2"/>
              <a:buChar char="§"/>
            </a:pPr>
            <a:r>
              <a:rPr lang="en-US" sz="2400" dirty="0">
                <a:latin typeface="Century Gothic" panose="020B0502020202020204" pitchFamily="34" charset="0"/>
              </a:rPr>
              <a:t>Become a JPIM reviewer (sign up on journal website/</a:t>
            </a:r>
            <a:r>
              <a:rPr lang="en-US" sz="2400" dirty="0" err="1">
                <a:latin typeface="Century Gothic" panose="020B0502020202020204" pitchFamily="34" charset="0"/>
              </a:rPr>
              <a:t>ScholarOne</a:t>
            </a:r>
            <a:r>
              <a:rPr lang="en-US" sz="2400" dirty="0">
                <a:latin typeface="Century Gothic" panose="020B0502020202020204" pitchFamily="34" charset="0"/>
              </a:rPr>
              <a:t>)</a:t>
            </a:r>
          </a:p>
          <a:p>
            <a:pPr>
              <a:buFont typeface="Wingdings" pitchFamily="2" charset="2"/>
              <a:buChar char="§"/>
            </a:pPr>
            <a:r>
              <a:rPr lang="en-US" sz="2400" dirty="0">
                <a:latin typeface="Century Gothic" panose="020B0502020202020204" pitchFamily="34" charset="0"/>
              </a:rPr>
              <a:t>Submit a Special Issue proposal (see guidelines on journal website)</a:t>
            </a:r>
          </a:p>
          <a:p>
            <a:pPr>
              <a:buFont typeface="Wingdings" pitchFamily="2" charset="2"/>
              <a:buChar char="§"/>
            </a:pPr>
            <a:r>
              <a:rPr lang="en-US" sz="2400" dirty="0">
                <a:latin typeface="Century Gothic" panose="020B0502020202020204" pitchFamily="34" charset="0"/>
              </a:rPr>
              <a:t>Host a Paper Development Workshop (email editors)</a:t>
            </a:r>
          </a:p>
          <a:p>
            <a:pPr>
              <a:buFont typeface="Wingdings" pitchFamily="2" charset="2"/>
              <a:buChar char="§"/>
            </a:pPr>
            <a:r>
              <a:rPr lang="en-US" sz="2400" dirty="0">
                <a:latin typeface="Century Gothic" panose="020B0502020202020204" pitchFamily="34" charset="0"/>
              </a:rPr>
              <a:t>Sponsor and host the JPIM Doctoral Consortium (email editors)</a:t>
            </a:r>
          </a:p>
        </p:txBody>
      </p:sp>
      <p:sp>
        <p:nvSpPr>
          <p:cNvPr id="4" name="Slide Number Placeholder 3">
            <a:extLst>
              <a:ext uri="{FF2B5EF4-FFF2-40B4-BE49-F238E27FC236}">
                <a16:creationId xmlns:a16="http://schemas.microsoft.com/office/drawing/2014/main" id="{FC0964A0-350E-2645-B596-BE7CC2A58612}"/>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34</a:t>
            </a:fld>
            <a:endParaRPr lang="en-US">
              <a:latin typeface="Century Gothic" panose="020B0502020202020204" pitchFamily="34" charset="0"/>
            </a:endParaRPr>
          </a:p>
        </p:txBody>
      </p:sp>
    </p:spTree>
    <p:extLst>
      <p:ext uri="{BB962C8B-B14F-4D97-AF65-F5344CB8AC3E}">
        <p14:creationId xmlns:p14="http://schemas.microsoft.com/office/powerpoint/2010/main" val="452666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C95D-EDE1-421E-94E5-BFE01236E4C9}"/>
              </a:ext>
            </a:extLst>
          </p:cNvPr>
          <p:cNvSpPr>
            <a:spLocks noGrp="1"/>
          </p:cNvSpPr>
          <p:nvPr>
            <p:ph idx="1"/>
          </p:nvPr>
        </p:nvSpPr>
        <p:spPr>
          <a:xfrm>
            <a:off x="729916" y="1485900"/>
            <a:ext cx="10515600" cy="3987799"/>
          </a:xfrm>
        </p:spPr>
        <p:txBody>
          <a:bodyPr>
            <a:normAutofit/>
          </a:bodyPr>
          <a:lstStyle/>
          <a:p>
            <a:pPr>
              <a:buFont typeface="Wingdings" pitchFamily="2" charset="2"/>
              <a:buChar char="§"/>
            </a:pPr>
            <a:r>
              <a:rPr lang="en-US" sz="2400" dirty="0">
                <a:latin typeface="Century Gothic" panose="020B0502020202020204" pitchFamily="34" charset="0"/>
              </a:rPr>
              <a:t>Please follow us / contribute:</a:t>
            </a:r>
          </a:p>
          <a:p>
            <a:pPr lvl="1">
              <a:buFont typeface="Wingdings" pitchFamily="2" charset="2"/>
              <a:buChar char="§"/>
            </a:pPr>
            <a:r>
              <a:rPr lang="en-US" sz="2000" dirty="0">
                <a:latin typeface="Century Gothic" panose="020B0502020202020204" pitchFamily="34" charset="0"/>
              </a:rPr>
              <a:t>Twitter (@</a:t>
            </a:r>
            <a:r>
              <a:rPr lang="en-US" sz="2000" dirty="0" err="1">
                <a:latin typeface="Century Gothic" panose="020B0502020202020204" pitchFamily="34" charset="0"/>
              </a:rPr>
              <a:t>JournalPIM</a:t>
            </a:r>
            <a:r>
              <a:rPr lang="en-US" sz="2000" dirty="0">
                <a:latin typeface="Century Gothic" panose="020B0502020202020204" pitchFamily="34" charset="0"/>
              </a:rPr>
              <a:t>) </a:t>
            </a:r>
          </a:p>
          <a:p>
            <a:pPr lvl="2">
              <a:buFont typeface="Wingdings" pitchFamily="2" charset="2"/>
              <a:buChar char="§"/>
            </a:pPr>
            <a:r>
              <a:rPr lang="en-US" sz="1800" dirty="0">
                <a:latin typeface="Century Gothic" panose="020B0502020202020204" pitchFamily="34" charset="0"/>
              </a:rPr>
              <a:t>tweet, retweet, ask your kids!</a:t>
            </a:r>
          </a:p>
          <a:p>
            <a:pPr lvl="1">
              <a:buFont typeface="Wingdings" pitchFamily="2" charset="2"/>
              <a:buChar char="§"/>
            </a:pPr>
            <a:r>
              <a:rPr lang="en-US" sz="2000" dirty="0">
                <a:latin typeface="Century Gothic" panose="020B0502020202020204" pitchFamily="34" charset="0"/>
              </a:rPr>
              <a:t>LinkedIn (Request to join the JPIM group)</a:t>
            </a:r>
          </a:p>
          <a:p>
            <a:pPr lvl="2">
              <a:buFont typeface="Wingdings" pitchFamily="2" charset="2"/>
              <a:buChar char="§"/>
            </a:pPr>
            <a:r>
              <a:rPr lang="en-US" sz="1800" dirty="0">
                <a:latin typeface="Century Gothic" panose="020B0502020202020204" pitchFamily="34" charset="0"/>
              </a:rPr>
              <a:t>membership 2,000 </a:t>
            </a:r>
            <a:r>
              <a:rPr lang="en-US" sz="1800" dirty="0">
                <a:latin typeface="Century Gothic" panose="020B0502020202020204" pitchFamily="34" charset="0"/>
                <a:sym typeface="Wingdings" pitchFamily="2" charset="2"/>
              </a:rPr>
              <a:t> 3,000 in last 4 months</a:t>
            </a:r>
            <a:endParaRPr lang="en-US" sz="1800" dirty="0">
              <a:latin typeface="Century Gothic" panose="020B0502020202020204" pitchFamily="34" charset="0"/>
            </a:endParaRPr>
          </a:p>
          <a:p>
            <a:pPr lvl="1">
              <a:buFont typeface="Wingdings" pitchFamily="2" charset="2"/>
              <a:buChar char="§"/>
            </a:pPr>
            <a:r>
              <a:rPr lang="en-US" sz="2000" dirty="0">
                <a:latin typeface="Century Gothic" panose="020B0502020202020204" pitchFamily="34" charset="0"/>
              </a:rPr>
              <a:t>App</a:t>
            </a:r>
          </a:p>
          <a:p>
            <a:pPr lvl="1">
              <a:buFont typeface="Wingdings" pitchFamily="2" charset="2"/>
              <a:buChar char="§"/>
            </a:pPr>
            <a:endParaRPr lang="en-US" sz="2000" dirty="0">
              <a:latin typeface="Century Gothic" panose="020B0502020202020204" pitchFamily="34" charset="0"/>
            </a:endParaRPr>
          </a:p>
          <a:p>
            <a:pPr marL="0" indent="0">
              <a:buNone/>
            </a:pPr>
            <a:r>
              <a:rPr lang="en-US" sz="2400" dirty="0">
                <a:latin typeface="Century Gothic" panose="020B0502020202020204" pitchFamily="34" charset="0"/>
              </a:rPr>
              <a:t>Wiley Information Page: </a:t>
            </a:r>
            <a:r>
              <a:rPr lang="en-US" sz="2400" dirty="0">
                <a:latin typeface="Century Gothic" panose="020B0502020202020204" pitchFamily="34" charset="0"/>
                <a:hlinkClick r:id="rId2"/>
              </a:rPr>
              <a:t>https://onlinelibrary.wiley.com/journal/15405885</a:t>
            </a:r>
            <a:endParaRPr lang="en-US" sz="2400" dirty="0">
              <a:latin typeface="Century Gothic" panose="020B0502020202020204" pitchFamily="34" charset="0"/>
            </a:endParaRPr>
          </a:p>
          <a:p>
            <a:pPr marL="0" indent="0">
              <a:buNone/>
            </a:pPr>
            <a:r>
              <a:rPr lang="en-US" sz="2400" dirty="0">
                <a:latin typeface="Century Gothic" panose="020B0502020202020204" pitchFamily="34" charset="0"/>
              </a:rPr>
              <a:t>Wiley Manuscript Central: </a:t>
            </a:r>
            <a:r>
              <a:rPr lang="en-US" sz="2400" dirty="0">
                <a:latin typeface="Century Gothic" panose="020B0502020202020204" pitchFamily="34" charset="0"/>
                <a:hlinkClick r:id="rId3"/>
              </a:rPr>
              <a:t>https://mc.manuscriptcentral.com/jpim</a:t>
            </a:r>
            <a:endParaRPr lang="en-US" sz="2400" dirty="0">
              <a:latin typeface="Century Gothic" panose="020B0502020202020204" pitchFamily="34" charset="0"/>
            </a:endParaRPr>
          </a:p>
          <a:p>
            <a:pPr marL="457200" lvl="1" indent="0">
              <a:buNone/>
            </a:pPr>
            <a:endParaRPr lang="en-US" sz="20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91240E39-793E-4C8D-8E76-07887026FB9C}"/>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35</a:t>
            </a:fld>
            <a:endParaRPr lang="en-US">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2DB441E6-8389-9548-AECF-4DE0C3637EAD}"/>
              </a:ext>
            </a:extLst>
          </p:cNvPr>
          <p:cNvPicPr>
            <a:picLocks noChangeAspect="1" noChangeArrowheads="1"/>
          </p:cNvPicPr>
          <p:nvPr/>
        </p:nvPicPr>
        <p:blipFill>
          <a:blip r:embed="rId4" cstate="print"/>
          <a:srcRect/>
          <a:stretch>
            <a:fillRect/>
          </a:stretch>
        </p:blipFill>
        <p:spPr bwMode="auto">
          <a:xfrm>
            <a:off x="0" y="0"/>
            <a:ext cx="840441" cy="1092574"/>
          </a:xfrm>
          <a:prstGeom prst="rect">
            <a:avLst/>
          </a:prstGeom>
          <a:noFill/>
        </p:spPr>
      </p:pic>
      <p:sp>
        <p:nvSpPr>
          <p:cNvPr id="9" name="Rectangle 2">
            <a:extLst>
              <a:ext uri="{FF2B5EF4-FFF2-40B4-BE49-F238E27FC236}">
                <a16:creationId xmlns:a16="http://schemas.microsoft.com/office/drawing/2014/main" id="{E61107EA-7348-BA41-A790-FB179A979EDB}"/>
              </a:ext>
            </a:extLst>
          </p:cNvPr>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Social Media</a:t>
            </a:r>
          </a:p>
        </p:txBody>
      </p:sp>
      <p:pic>
        <p:nvPicPr>
          <p:cNvPr id="5" name="Picture 4">
            <a:extLst>
              <a:ext uri="{FF2B5EF4-FFF2-40B4-BE49-F238E27FC236}">
                <a16:creationId xmlns:a16="http://schemas.microsoft.com/office/drawing/2014/main" id="{CD95C8B3-2BFA-044E-A812-40DF9C28F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3127156"/>
            <a:ext cx="3143250" cy="1178143"/>
          </a:xfrm>
          <a:prstGeom prst="rect">
            <a:avLst/>
          </a:prstGeom>
        </p:spPr>
      </p:pic>
      <p:pic>
        <p:nvPicPr>
          <p:cNvPr id="8" name="Picture 7">
            <a:extLst>
              <a:ext uri="{FF2B5EF4-FFF2-40B4-BE49-F238E27FC236}">
                <a16:creationId xmlns:a16="http://schemas.microsoft.com/office/drawing/2014/main" id="{2776CA86-28B2-0B4A-8E05-3A284F72C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3613" y="1282481"/>
            <a:ext cx="4392752" cy="1638300"/>
          </a:xfrm>
          <a:prstGeom prst="rect">
            <a:avLst/>
          </a:prstGeom>
        </p:spPr>
      </p:pic>
    </p:spTree>
    <p:extLst>
      <p:ext uri="{BB962C8B-B14F-4D97-AF65-F5344CB8AC3E}">
        <p14:creationId xmlns:p14="http://schemas.microsoft.com/office/powerpoint/2010/main" val="33857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0C95D-EDE1-421E-94E5-BFE01236E4C9}"/>
              </a:ext>
            </a:extLst>
          </p:cNvPr>
          <p:cNvSpPr>
            <a:spLocks noGrp="1"/>
          </p:cNvSpPr>
          <p:nvPr>
            <p:ph idx="1"/>
          </p:nvPr>
        </p:nvSpPr>
        <p:spPr>
          <a:xfrm>
            <a:off x="838200" y="1642614"/>
            <a:ext cx="10515600" cy="4163695"/>
          </a:xfrm>
        </p:spPr>
        <p:txBody>
          <a:bodyPr>
            <a:normAutofit/>
          </a:bodyPr>
          <a:lstStyle/>
          <a:p>
            <a:pPr marL="0" indent="0" algn="ctr">
              <a:buNone/>
            </a:pPr>
            <a:r>
              <a:rPr lang="en-US" dirty="0">
                <a:latin typeface="Century Gothic" panose="020B0502020202020204" pitchFamily="34" charset="0"/>
              </a:rPr>
              <a:t>Questions?</a:t>
            </a:r>
          </a:p>
          <a:p>
            <a:pPr marL="0" indent="0" algn="ctr">
              <a:buNone/>
            </a:pPr>
            <a:r>
              <a:rPr lang="en-US" dirty="0">
                <a:latin typeface="Century Gothic" panose="020B0502020202020204" pitchFamily="34" charset="0"/>
              </a:rPr>
              <a:t>Comments?</a:t>
            </a:r>
          </a:p>
          <a:p>
            <a:pPr marL="0" indent="0" algn="ctr">
              <a:buNone/>
            </a:pPr>
            <a:r>
              <a:rPr lang="en-US" dirty="0">
                <a:latin typeface="Century Gothic" panose="020B0502020202020204" pitchFamily="34" charset="0"/>
              </a:rPr>
              <a:t>Suggestions?</a:t>
            </a:r>
          </a:p>
          <a:p>
            <a:pPr marL="0" indent="0" algn="ctr">
              <a:buNone/>
            </a:pPr>
            <a:endParaRPr lang="en-US" dirty="0">
              <a:latin typeface="Century Gothic" panose="020B0502020202020204" pitchFamily="34" charset="0"/>
            </a:endParaRPr>
          </a:p>
          <a:p>
            <a:pPr marL="0" indent="0" algn="ctr">
              <a:buNone/>
            </a:pPr>
            <a:r>
              <a:rPr lang="en-US" b="1" i="1" dirty="0">
                <a:latin typeface="Century Gothic" panose="020B0502020202020204" pitchFamily="34" charset="0"/>
              </a:rPr>
              <a:t>THANK YOU!</a:t>
            </a:r>
          </a:p>
          <a:p>
            <a:pPr marL="0" indent="0" algn="ctr">
              <a:buNone/>
            </a:pPr>
            <a:endParaRPr lang="en-US"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91240E39-793E-4C8D-8E76-07887026FB9C}"/>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36</a:t>
            </a:fld>
            <a:endParaRPr lang="en-US">
              <a:latin typeface="Century Gothic" panose="020B0502020202020204" pitchFamily="34" charset="0"/>
            </a:endParaRPr>
          </a:p>
        </p:txBody>
      </p:sp>
      <p:pic>
        <p:nvPicPr>
          <p:cNvPr id="6" name="Picture 2" descr="C:\Documents and Settings\g.barczak\My Documents\My Pictures\JPIM.jpg">
            <a:extLst>
              <a:ext uri="{FF2B5EF4-FFF2-40B4-BE49-F238E27FC236}">
                <a16:creationId xmlns:a16="http://schemas.microsoft.com/office/drawing/2014/main" id="{2DB441E6-8389-9548-AECF-4DE0C3637EAD}"/>
              </a:ext>
            </a:extLst>
          </p:cNvPr>
          <p:cNvPicPr>
            <a:picLocks noChangeAspect="1" noChangeArrowheads="1"/>
          </p:cNvPicPr>
          <p:nvPr/>
        </p:nvPicPr>
        <p:blipFill>
          <a:blip r:embed="rId2" cstate="print"/>
          <a:srcRect/>
          <a:stretch>
            <a:fillRect/>
          </a:stretch>
        </p:blipFill>
        <p:spPr bwMode="auto">
          <a:xfrm>
            <a:off x="0" y="0"/>
            <a:ext cx="840441" cy="1092574"/>
          </a:xfrm>
          <a:prstGeom prst="rect">
            <a:avLst/>
          </a:prstGeom>
          <a:noFill/>
        </p:spPr>
      </p:pic>
      <p:sp>
        <p:nvSpPr>
          <p:cNvPr id="9" name="Rectangle 2">
            <a:extLst>
              <a:ext uri="{FF2B5EF4-FFF2-40B4-BE49-F238E27FC236}">
                <a16:creationId xmlns:a16="http://schemas.microsoft.com/office/drawing/2014/main" id="{E61107EA-7348-BA41-A790-FB179A979EDB}"/>
              </a:ext>
            </a:extLst>
          </p:cNvPr>
          <p:cNvSpPr>
            <a:spLocks noGrp="1" noChangeArrowheads="1"/>
          </p:cNvSpPr>
          <p:nvPr>
            <p:ph type="title"/>
          </p:nvPr>
        </p:nvSpPr>
        <p:spPr>
          <a:xfrm>
            <a:off x="840441" y="1"/>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Open Discussion</a:t>
            </a:r>
          </a:p>
        </p:txBody>
      </p:sp>
    </p:spTree>
    <p:extLst>
      <p:ext uri="{BB962C8B-B14F-4D97-AF65-F5344CB8AC3E}">
        <p14:creationId xmlns:p14="http://schemas.microsoft.com/office/powerpoint/2010/main" val="102227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AE40B-D12E-D148-A22B-9CC01B8DA882}"/>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4</a:t>
            </a:fld>
            <a:endParaRPr lang="en-US">
              <a:latin typeface="Century Gothic" panose="020B0502020202020204" pitchFamily="34" charset="0"/>
            </a:endParaRPr>
          </a:p>
        </p:txBody>
      </p:sp>
      <p:pic>
        <p:nvPicPr>
          <p:cNvPr id="3" name="Picture 2" descr="Image result for jpim">
            <a:extLst>
              <a:ext uri="{FF2B5EF4-FFF2-40B4-BE49-F238E27FC236}">
                <a16:creationId xmlns:a16="http://schemas.microsoft.com/office/drawing/2014/main" id="{86AC2087-7543-C44D-99BD-83E4A6B53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479" y="604875"/>
            <a:ext cx="2635039" cy="3486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5">
            <a:extLst>
              <a:ext uri="{FF2B5EF4-FFF2-40B4-BE49-F238E27FC236}">
                <a16:creationId xmlns:a16="http://schemas.microsoft.com/office/drawing/2014/main" id="{81F9DDC0-3043-314F-9C24-F24C80897B21}"/>
              </a:ext>
            </a:extLst>
          </p:cNvPr>
          <p:cNvSpPr txBox="1"/>
          <p:nvPr/>
        </p:nvSpPr>
        <p:spPr>
          <a:xfrm>
            <a:off x="418532" y="4274115"/>
            <a:ext cx="11354935" cy="1569660"/>
          </a:xfrm>
          <a:prstGeom prst="rect">
            <a:avLst/>
          </a:prstGeom>
          <a:solidFill>
            <a:schemeClr val="bg1"/>
          </a:solidFill>
          <a:ln>
            <a:solidFill>
              <a:schemeClr val="accent5"/>
            </a:solidFill>
          </a:ln>
          <a:effectLst>
            <a:outerShdw blurRad="50800" dist="38100" dir="2700000" algn="tl" rotWithShape="0">
              <a:prstClr val="black">
                <a:alpha val="40000"/>
              </a:prstClr>
            </a:outerShdw>
          </a:effectLst>
        </p:spPr>
        <p:txBody>
          <a:bodyPr wrap="square" rtlCol="0">
            <a:spAutoFit/>
          </a:bodyPr>
          <a:lstStyle/>
          <a:p>
            <a:pPr lvl="0" algn="ctr"/>
            <a:r>
              <a:rPr lang="en-US" sz="2400" i="1" dirty="0">
                <a:solidFill>
                  <a:prstClr val="black"/>
                </a:solidFill>
                <a:latin typeface="Century Gothic" panose="020B0502020202020204" pitchFamily="34" charset="0"/>
              </a:rPr>
              <a:t>We seek to publish inquiries in the domain of innovation that ask </a:t>
            </a:r>
            <a:r>
              <a:rPr lang="en-US" sz="2400" b="1" i="1" dirty="0">
                <a:solidFill>
                  <a:prstClr val="black"/>
                </a:solidFill>
                <a:latin typeface="Century Gothic" panose="020B0502020202020204" pitchFamily="34" charset="0"/>
              </a:rPr>
              <a:t>consequential</a:t>
            </a:r>
            <a:r>
              <a:rPr lang="en-US" sz="2400" i="1" dirty="0">
                <a:solidFill>
                  <a:prstClr val="black"/>
                </a:solidFill>
                <a:latin typeface="Century Gothic" panose="020B0502020202020204" pitchFamily="34" charset="0"/>
              </a:rPr>
              <a:t> research questions and generate </a:t>
            </a:r>
            <a:r>
              <a:rPr lang="en-US" sz="2400" b="1" i="1" dirty="0">
                <a:solidFill>
                  <a:prstClr val="black"/>
                </a:solidFill>
                <a:latin typeface="Century Gothic" panose="020B0502020202020204" pitchFamily="34" charset="0"/>
              </a:rPr>
              <a:t>meaningful</a:t>
            </a:r>
            <a:r>
              <a:rPr lang="en-US" sz="2400" i="1" dirty="0">
                <a:solidFill>
                  <a:prstClr val="black"/>
                </a:solidFill>
                <a:latin typeface="Century Gothic" panose="020B0502020202020204" pitchFamily="34" charset="0"/>
              </a:rPr>
              <a:t> and </a:t>
            </a:r>
            <a:r>
              <a:rPr lang="en-US" sz="2400" b="1" i="1" dirty="0">
                <a:solidFill>
                  <a:prstClr val="black"/>
                </a:solidFill>
                <a:latin typeface="Century Gothic" panose="020B0502020202020204" pitchFamily="34" charset="0"/>
              </a:rPr>
              <a:t>credible</a:t>
            </a:r>
            <a:r>
              <a:rPr lang="en-US" sz="2400" i="1" dirty="0">
                <a:solidFill>
                  <a:prstClr val="black"/>
                </a:solidFill>
                <a:latin typeface="Century Gothic" panose="020B0502020202020204" pitchFamily="34" charset="0"/>
              </a:rPr>
              <a:t> answers through rigorously and ethically </a:t>
            </a:r>
            <a:r>
              <a:rPr lang="en-US" sz="2400" i="1">
                <a:solidFill>
                  <a:prstClr val="black"/>
                </a:solidFill>
                <a:latin typeface="Century Gothic" panose="020B0502020202020204" pitchFamily="34" charset="0"/>
              </a:rPr>
              <a:t>conducted </a:t>
            </a:r>
          </a:p>
          <a:p>
            <a:pPr lvl="0" algn="ctr"/>
            <a:r>
              <a:rPr lang="en-US" sz="2400" i="1">
                <a:solidFill>
                  <a:prstClr val="black"/>
                </a:solidFill>
                <a:latin typeface="Century Gothic" panose="020B0502020202020204" pitchFamily="34" charset="0"/>
              </a:rPr>
              <a:t>theoretical </a:t>
            </a:r>
            <a:r>
              <a:rPr lang="en-US" sz="2400" i="1" dirty="0">
                <a:solidFill>
                  <a:prstClr val="black"/>
                </a:solidFill>
                <a:latin typeface="Century Gothic" panose="020B0502020202020204" pitchFamily="34" charset="0"/>
              </a:rPr>
              <a:t>and empirical studies</a:t>
            </a:r>
            <a:r>
              <a:rPr lang="en-US" sz="2400" dirty="0">
                <a:solidFill>
                  <a:prstClr val="black"/>
                </a:solidFill>
                <a:latin typeface="Century Gothic" panose="020B0502020202020204" pitchFamily="34" charset="0"/>
              </a:rPr>
              <a:t>.</a:t>
            </a:r>
          </a:p>
        </p:txBody>
      </p:sp>
      <p:sp>
        <p:nvSpPr>
          <p:cNvPr id="5" name="TextBox 4">
            <a:extLst>
              <a:ext uri="{FF2B5EF4-FFF2-40B4-BE49-F238E27FC236}">
                <a16:creationId xmlns:a16="http://schemas.microsoft.com/office/drawing/2014/main" id="{FDBE16DD-4CDB-7D41-B5D4-6ABF73FF9573}"/>
              </a:ext>
            </a:extLst>
          </p:cNvPr>
          <p:cNvSpPr txBox="1"/>
          <p:nvPr/>
        </p:nvSpPr>
        <p:spPr>
          <a:xfrm>
            <a:off x="879231" y="1565031"/>
            <a:ext cx="2222083" cy="769441"/>
          </a:xfrm>
          <a:prstGeom prst="rect">
            <a:avLst/>
          </a:prstGeom>
          <a:noFill/>
        </p:spPr>
        <p:txBody>
          <a:bodyPr wrap="none" rtlCol="0">
            <a:spAutoFit/>
          </a:bodyPr>
          <a:lstStyle/>
          <a:p>
            <a:r>
              <a:rPr lang="en-US" sz="4400" b="1" dirty="0">
                <a:latin typeface="Century Gothic" panose="020B0502020202020204" pitchFamily="34" charset="0"/>
              </a:rPr>
              <a:t>Mission</a:t>
            </a:r>
            <a:endParaRPr lang="en-US" dirty="0">
              <a:latin typeface="Century Gothic" panose="020B0502020202020204" pitchFamily="34" charset="0"/>
            </a:endParaRPr>
          </a:p>
        </p:txBody>
      </p:sp>
    </p:spTree>
    <p:extLst>
      <p:ext uri="{BB962C8B-B14F-4D97-AF65-F5344CB8AC3E}">
        <p14:creationId xmlns:p14="http://schemas.microsoft.com/office/powerpoint/2010/main" val="358069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a:extLst>
              <a:ext uri="{FF2B5EF4-FFF2-40B4-BE49-F238E27FC236}">
                <a16:creationId xmlns:a16="http://schemas.microsoft.com/office/drawing/2014/main" id="{59DF0CB8-2AA4-46FB-98EC-54155D05FCD9}"/>
              </a:ext>
            </a:extLst>
          </p:cNvPr>
          <p:cNvSpPr/>
          <p:nvPr/>
        </p:nvSpPr>
        <p:spPr>
          <a:xfrm>
            <a:off x="6968315" y="1708484"/>
            <a:ext cx="4788569" cy="3164306"/>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nvPr>
        </p:nvSpPr>
        <p:spPr>
          <a:xfrm>
            <a:off x="1578995" y="0"/>
            <a:ext cx="8779548" cy="1092574"/>
          </a:xfrm>
        </p:spPr>
        <p:txBody>
          <a:bodyPr>
            <a:normAutofit/>
          </a:bodyPr>
          <a:lstStyle/>
          <a:p>
            <a:pPr algn="ctr" eaLnBrk="1" hangingPunct="1"/>
            <a:r>
              <a:rPr lang="en-US" b="1" dirty="0">
                <a:solidFill>
                  <a:schemeClr val="accent2"/>
                </a:solidFill>
                <a:latin typeface="Century Gothic" panose="020B0502020202020204" pitchFamily="34" charset="0"/>
              </a:rPr>
              <a:t>JPIM Reach &amp; Impact</a:t>
            </a:r>
          </a:p>
        </p:txBody>
      </p:sp>
      <p:sp>
        <p:nvSpPr>
          <p:cNvPr id="16387" name="Rectangle 3"/>
          <p:cNvSpPr>
            <a:spLocks noGrp="1" noChangeArrowheads="1"/>
          </p:cNvSpPr>
          <p:nvPr>
            <p:ph sz="half" idx="1"/>
          </p:nvPr>
        </p:nvSpPr>
        <p:spPr>
          <a:xfrm>
            <a:off x="6096000" y="2815389"/>
            <a:ext cx="5717145" cy="1503946"/>
          </a:xfrm>
        </p:spPr>
        <p:txBody>
          <a:bodyPr>
            <a:normAutofit/>
          </a:bodyPr>
          <a:lstStyle/>
          <a:p>
            <a:pPr marL="0" indent="0" algn="ctr" eaLnBrk="1" hangingPunct="1">
              <a:buNone/>
            </a:pPr>
            <a:r>
              <a:rPr lang="en-US" sz="2000" b="1" u="sng" dirty="0">
                <a:solidFill>
                  <a:schemeClr val="bg1"/>
                </a:solidFill>
                <a:latin typeface="Century Gothic" panose="020B0502020202020204" pitchFamily="34" charset="0"/>
              </a:rPr>
              <a:t>2018</a:t>
            </a:r>
          </a:p>
          <a:p>
            <a:pPr marL="0" indent="0" algn="ctr">
              <a:buNone/>
            </a:pPr>
            <a:r>
              <a:rPr lang="en-US" sz="2000" b="1" dirty="0">
                <a:solidFill>
                  <a:schemeClr val="bg1"/>
                </a:solidFill>
                <a:latin typeface="Century Gothic" panose="020B0502020202020204" pitchFamily="34" charset="0"/>
              </a:rPr>
              <a:t>3-year impact factor </a:t>
            </a:r>
            <a:r>
              <a:rPr lang="en-US" sz="2000" dirty="0">
                <a:solidFill>
                  <a:schemeClr val="bg1"/>
                </a:solidFill>
                <a:latin typeface="Century Gothic" panose="020B0502020202020204" pitchFamily="34" charset="0"/>
              </a:rPr>
              <a:t>=  </a:t>
            </a:r>
            <a:r>
              <a:rPr lang="en-US" sz="2000" b="1" dirty="0">
                <a:solidFill>
                  <a:schemeClr val="bg1"/>
                </a:solidFill>
                <a:latin typeface="Century Gothic" panose="020B0502020202020204" pitchFamily="34" charset="0"/>
              </a:rPr>
              <a:t>3.78</a:t>
            </a:r>
          </a:p>
          <a:p>
            <a:pPr marL="0" indent="0" algn="ctr" eaLnBrk="1" hangingPunct="1">
              <a:buNone/>
            </a:pPr>
            <a:r>
              <a:rPr lang="en-US" sz="2000" b="1" dirty="0">
                <a:solidFill>
                  <a:schemeClr val="bg1"/>
                </a:solidFill>
                <a:latin typeface="Century Gothic" panose="020B0502020202020204" pitchFamily="34" charset="0"/>
              </a:rPr>
              <a:t>5-year impact factor </a:t>
            </a:r>
            <a:r>
              <a:rPr lang="en-US" sz="2000" dirty="0">
                <a:solidFill>
                  <a:schemeClr val="bg1"/>
                </a:solidFill>
                <a:latin typeface="Century Gothic" panose="020B0502020202020204" pitchFamily="34" charset="0"/>
              </a:rPr>
              <a:t>=  </a:t>
            </a:r>
            <a:r>
              <a:rPr lang="en-US" sz="2000" b="1" dirty="0">
                <a:solidFill>
                  <a:schemeClr val="bg1"/>
                </a:solidFill>
                <a:latin typeface="Century Gothic" panose="020B0502020202020204" pitchFamily="34" charset="0"/>
              </a:rPr>
              <a:t>5.82</a:t>
            </a:r>
          </a:p>
          <a:p>
            <a:pPr eaLnBrk="1" hangingPunct="1">
              <a:buFont typeface="Wingdings" pitchFamily="2" charset="2"/>
              <a:buChar char="§"/>
            </a:pPr>
            <a:endParaRPr lang="en-US" sz="1400" b="1" dirty="0">
              <a:latin typeface="Century Gothic" panose="020B0502020202020204" pitchFamily="34" charset="0"/>
            </a:endParaRPr>
          </a:p>
          <a:p>
            <a:pPr eaLnBrk="1" hangingPunct="1">
              <a:buFont typeface="Wingdings" pitchFamily="2" charset="2"/>
              <a:buChar char="§"/>
            </a:pPr>
            <a:endParaRPr lang="en-US" sz="1400" dirty="0">
              <a:latin typeface="Century Gothic" panose="020B0502020202020204" pitchFamily="34" charset="0"/>
            </a:endParaRPr>
          </a:p>
          <a:p>
            <a:pPr eaLnBrk="1" hangingPunct="1">
              <a:buFont typeface="Wingdings" pitchFamily="2" charset="2"/>
              <a:buChar char="§"/>
            </a:pPr>
            <a:endParaRPr lang="en-US" sz="1400" dirty="0">
              <a:latin typeface="Century Gothic" panose="020B0502020202020204" pitchFamily="34" charset="0"/>
            </a:endParaRPr>
          </a:p>
        </p:txBody>
      </p:sp>
      <p:sp>
        <p:nvSpPr>
          <p:cNvPr id="2" name="Content Placeholder 1">
            <a:extLst>
              <a:ext uri="{FF2B5EF4-FFF2-40B4-BE49-F238E27FC236}">
                <a16:creationId xmlns:a16="http://schemas.microsoft.com/office/drawing/2014/main" id="{966C2CAB-FB61-9549-93F8-3EC18036FB50}"/>
              </a:ext>
            </a:extLst>
          </p:cNvPr>
          <p:cNvSpPr>
            <a:spLocks noGrp="1"/>
          </p:cNvSpPr>
          <p:nvPr>
            <p:ph sz="half" idx="2"/>
          </p:nvPr>
        </p:nvSpPr>
        <p:spPr>
          <a:xfrm>
            <a:off x="350948" y="1092574"/>
            <a:ext cx="6266419" cy="4981656"/>
          </a:xfrm>
        </p:spPr>
        <p:txBody>
          <a:bodyPr>
            <a:normAutofit/>
          </a:bodyPr>
          <a:lstStyle/>
          <a:p>
            <a:pPr>
              <a:buFont typeface="Wingdings" pitchFamily="2" charset="2"/>
              <a:buChar char="§"/>
            </a:pPr>
            <a:r>
              <a:rPr lang="en-US" sz="1800" dirty="0">
                <a:latin typeface="Century Gothic" panose="020B0502020202020204" pitchFamily="34" charset="0"/>
              </a:rPr>
              <a:t>Submissions: 500-550/</a:t>
            </a:r>
            <a:r>
              <a:rPr lang="en-US" sz="1800" dirty="0" err="1">
                <a:latin typeface="Century Gothic" panose="020B0502020202020204" pitchFamily="34" charset="0"/>
              </a:rPr>
              <a:t>yr</a:t>
            </a:r>
            <a:endParaRPr lang="en-US" sz="1800" dirty="0">
              <a:latin typeface="Century Gothic" panose="020B0502020202020204" pitchFamily="34" charset="0"/>
            </a:endParaRPr>
          </a:p>
          <a:p>
            <a:pPr>
              <a:buFont typeface="Wingdings" pitchFamily="2" charset="2"/>
              <a:buChar char="§"/>
            </a:pPr>
            <a:r>
              <a:rPr lang="en-US" sz="1800" dirty="0">
                <a:latin typeface="Century Gothic" panose="020B0502020202020204" pitchFamily="34" charset="0"/>
              </a:rPr>
              <a:t>Acceptance rate = 5-7%</a:t>
            </a:r>
          </a:p>
          <a:p>
            <a:pPr>
              <a:buFont typeface="Wingdings" pitchFamily="2" charset="2"/>
              <a:buChar char="§"/>
            </a:pPr>
            <a:r>
              <a:rPr lang="en-US" sz="1800" dirty="0">
                <a:latin typeface="Century Gothic" panose="020B0502020202020204" pitchFamily="34" charset="0"/>
              </a:rPr>
              <a:t>Desk Rejection Rate ~60%</a:t>
            </a:r>
          </a:p>
          <a:p>
            <a:pPr>
              <a:buFont typeface="Wingdings" pitchFamily="2" charset="2"/>
              <a:buChar char="§"/>
            </a:pPr>
            <a:r>
              <a:rPr lang="en-US" sz="1800" dirty="0">
                <a:latin typeface="Century Gothic" panose="020B0502020202020204" pitchFamily="34" charset="0"/>
              </a:rPr>
              <a:t>Global Reach – submissions balanced across Europe, US,  Australasia </a:t>
            </a:r>
          </a:p>
          <a:p>
            <a:pPr>
              <a:buFont typeface="Wingdings" pitchFamily="2" charset="2"/>
              <a:buChar char="§"/>
            </a:pPr>
            <a:endParaRPr lang="en-US" sz="1800" dirty="0">
              <a:latin typeface="Century Gothic" panose="020B0502020202020204" pitchFamily="34" charset="0"/>
            </a:endParaRPr>
          </a:p>
          <a:p>
            <a:pPr marL="0" indent="0">
              <a:buNone/>
            </a:pPr>
            <a:r>
              <a:rPr lang="en-US" sz="1800" u="sng" dirty="0">
                <a:latin typeface="Century Gothic" panose="020B0502020202020204" pitchFamily="34" charset="0"/>
              </a:rPr>
              <a:t>Rankings</a:t>
            </a:r>
            <a:r>
              <a:rPr lang="en-US" sz="1800" dirty="0">
                <a:latin typeface="Century Gothic" panose="020B0502020202020204" pitchFamily="34" charset="0"/>
              </a:rPr>
              <a:t>:</a:t>
            </a:r>
          </a:p>
          <a:p>
            <a:pPr>
              <a:buFont typeface="Wingdings" pitchFamily="2" charset="2"/>
              <a:buChar char="§"/>
            </a:pPr>
            <a:r>
              <a:rPr lang="en-US" sz="1600" dirty="0">
                <a:latin typeface="Century Gothic" panose="020B0502020202020204" pitchFamily="34" charset="0"/>
              </a:rPr>
              <a:t>2016: 4/47 (Engineering Industrial); 20/140 (Business); 29/209 (Management)</a:t>
            </a:r>
            <a:endParaRPr lang="en-US" sz="1600" b="1" dirty="0">
              <a:latin typeface="Century Gothic" panose="020B0502020202020204" pitchFamily="34" charset="0"/>
            </a:endParaRPr>
          </a:p>
          <a:p>
            <a:pPr>
              <a:buFont typeface="Wingdings" pitchFamily="2" charset="2"/>
              <a:buChar char="§"/>
            </a:pPr>
            <a:r>
              <a:rPr lang="en-US" sz="1600" dirty="0">
                <a:latin typeface="Century Gothic" panose="020B0502020202020204" pitchFamily="34" charset="0"/>
              </a:rPr>
              <a:t>Other rankings:</a:t>
            </a:r>
          </a:p>
          <a:p>
            <a:pPr lvl="1">
              <a:buFont typeface="Wingdings" pitchFamily="2" charset="2"/>
              <a:buChar char="§"/>
            </a:pPr>
            <a:r>
              <a:rPr lang="en-US" sz="1600" dirty="0">
                <a:latin typeface="Century Gothic" panose="020B0502020202020204" pitchFamily="34" charset="0"/>
              </a:rPr>
              <a:t>Top Tier (4) - Association of Business Schools, UK</a:t>
            </a:r>
          </a:p>
          <a:p>
            <a:pPr lvl="1">
              <a:buFont typeface="Wingdings" pitchFamily="2" charset="2"/>
              <a:buChar char="§"/>
            </a:pPr>
            <a:r>
              <a:rPr lang="en-US" sz="1600" dirty="0">
                <a:latin typeface="Century Gothic" panose="020B0502020202020204" pitchFamily="34" charset="0"/>
              </a:rPr>
              <a:t>“A*” ranking - ABDC (Australia Business Deans Council)</a:t>
            </a:r>
          </a:p>
          <a:p>
            <a:pPr lvl="1">
              <a:buFont typeface="Wingdings" pitchFamily="2" charset="2"/>
              <a:buChar char="§"/>
            </a:pPr>
            <a:r>
              <a:rPr lang="en-US" sz="1600" dirty="0">
                <a:latin typeface="Century Gothic" panose="020B0502020202020204" pitchFamily="34" charset="0"/>
              </a:rPr>
              <a:t>“A” ranking  - VHB ranking, Germany</a:t>
            </a:r>
          </a:p>
          <a:p>
            <a:pPr lvl="1">
              <a:buFont typeface="Wingdings" pitchFamily="2" charset="2"/>
              <a:buChar char="§"/>
            </a:pPr>
            <a:r>
              <a:rPr lang="en-US" sz="1600" dirty="0">
                <a:latin typeface="Century Gothic" panose="020B0502020202020204" pitchFamily="34" charset="0"/>
              </a:rPr>
              <a:t>H-index = 126 (</a:t>
            </a:r>
            <a:r>
              <a:rPr lang="en-US" sz="1600" dirty="0">
                <a:latin typeface="Century Gothic" panose="020B0502020202020204" pitchFamily="34" charset="0"/>
                <a:hlinkClick r:id="rId3"/>
              </a:rPr>
              <a:t>http://www.scimagojr.com</a:t>
            </a:r>
            <a:r>
              <a:rPr lang="en-US" sz="1600" dirty="0">
                <a:latin typeface="Century Gothic" panose="020B0502020202020204" pitchFamily="34" charset="0"/>
              </a:rPr>
              <a:t>)</a:t>
            </a:r>
          </a:p>
        </p:txBody>
      </p:sp>
      <p:pic>
        <p:nvPicPr>
          <p:cNvPr id="6" name="Picture 2" descr="C:\Documents and Settings\g.barczak\My Documents\My Pictures\JPIM.jpg">
            <a:extLst>
              <a:ext uri="{FF2B5EF4-FFF2-40B4-BE49-F238E27FC236}">
                <a16:creationId xmlns:a16="http://schemas.microsoft.com/office/drawing/2014/main" id="{96A42C7B-99D3-BD47-B6D4-481C803C0918}"/>
              </a:ext>
            </a:extLst>
          </p:cNvPr>
          <p:cNvPicPr>
            <a:picLocks noChangeAspect="1" noChangeArrowheads="1"/>
          </p:cNvPicPr>
          <p:nvPr/>
        </p:nvPicPr>
        <p:blipFill>
          <a:blip r:embed="rId4" cstate="print"/>
          <a:srcRect/>
          <a:stretch>
            <a:fillRect/>
          </a:stretch>
        </p:blipFill>
        <p:spPr bwMode="auto">
          <a:xfrm>
            <a:off x="0" y="0"/>
            <a:ext cx="840441" cy="1092574"/>
          </a:xfrm>
          <a:prstGeom prst="rect">
            <a:avLst/>
          </a:prstGeom>
          <a:noFill/>
        </p:spPr>
      </p:pic>
    </p:spTree>
    <p:extLst>
      <p:ext uri="{BB962C8B-B14F-4D97-AF65-F5344CB8AC3E}">
        <p14:creationId xmlns:p14="http://schemas.microsoft.com/office/powerpoint/2010/main" val="119560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9C8F-B89D-483B-A7D0-CBAC9B3A5EB0}"/>
              </a:ext>
            </a:extLst>
          </p:cNvPr>
          <p:cNvSpPr>
            <a:spLocks noGrp="1"/>
          </p:cNvSpPr>
          <p:nvPr>
            <p:ph type="title"/>
          </p:nvPr>
        </p:nvSpPr>
        <p:spPr>
          <a:xfrm>
            <a:off x="641838" y="2179857"/>
            <a:ext cx="10908323" cy="1745028"/>
          </a:xfrm>
        </p:spPr>
        <p:txBody>
          <a:bodyPr>
            <a:normAutofit/>
          </a:bodyPr>
          <a:lstStyle/>
          <a:p>
            <a:pPr algn="ctr"/>
            <a:r>
              <a:rPr lang="en-US" sz="4000" dirty="0">
                <a:latin typeface="Century Gothic" panose="020B0502020202020204" pitchFamily="34" charset="0"/>
              </a:rPr>
              <a:t>Where do you think JPIM </a:t>
            </a:r>
            <a:br>
              <a:rPr lang="en-US" sz="4000" dirty="0">
                <a:latin typeface="Century Gothic" panose="020B0502020202020204" pitchFamily="34" charset="0"/>
              </a:rPr>
            </a:br>
            <a:r>
              <a:rPr lang="en-US" sz="4000" dirty="0">
                <a:latin typeface="Century Gothic" panose="020B0502020202020204" pitchFamily="34" charset="0"/>
              </a:rPr>
              <a:t>is most downloaded?</a:t>
            </a:r>
          </a:p>
        </p:txBody>
      </p:sp>
      <p:sp>
        <p:nvSpPr>
          <p:cNvPr id="3" name="Slide Number Placeholder 2">
            <a:extLst>
              <a:ext uri="{FF2B5EF4-FFF2-40B4-BE49-F238E27FC236}">
                <a16:creationId xmlns:a16="http://schemas.microsoft.com/office/drawing/2014/main" id="{251A0A19-91BD-4FAF-ADED-DC72DDAB0F39}"/>
              </a:ext>
            </a:extLst>
          </p:cNvPr>
          <p:cNvSpPr>
            <a:spLocks noGrp="1"/>
          </p:cNvSpPr>
          <p:nvPr>
            <p:ph type="sldNum" sz="quarter" idx="12"/>
          </p:nvPr>
        </p:nvSpPr>
        <p:spPr/>
        <p:txBody>
          <a:bodyPr/>
          <a:lstStyle/>
          <a:p>
            <a:fld id="{C6910C44-2842-4E1F-9E1D-59CD7BB0EBA5}" type="slidenum">
              <a:rPr lang="en-US" smtClean="0"/>
              <a:t>6</a:t>
            </a:fld>
            <a:endParaRPr lang="en-US"/>
          </a:p>
        </p:txBody>
      </p:sp>
    </p:spTree>
    <p:extLst>
      <p:ext uri="{BB962C8B-B14F-4D97-AF65-F5344CB8AC3E}">
        <p14:creationId xmlns:p14="http://schemas.microsoft.com/office/powerpoint/2010/main" val="102234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6F7D-2DA7-46AA-9D7F-450160D2ABF0}"/>
              </a:ext>
            </a:extLst>
          </p:cNvPr>
          <p:cNvSpPr>
            <a:spLocks noGrp="1"/>
          </p:cNvSpPr>
          <p:nvPr>
            <p:ph type="title"/>
          </p:nvPr>
        </p:nvSpPr>
        <p:spPr>
          <a:xfrm>
            <a:off x="0" y="365125"/>
            <a:ext cx="10629900" cy="1325563"/>
          </a:xfrm>
        </p:spPr>
        <p:txBody>
          <a:bodyPr>
            <a:normAutofit/>
          </a:bodyPr>
          <a:lstStyle/>
          <a:p>
            <a:r>
              <a:rPr lang="en-US" sz="4200" b="1" dirty="0">
                <a:latin typeface="Century Gothic" panose="020B0502020202020204" pitchFamily="34" charset="0"/>
              </a:rPr>
              <a:t>2018 Article Downloads by Country</a:t>
            </a:r>
          </a:p>
        </p:txBody>
      </p:sp>
      <p:graphicFrame>
        <p:nvGraphicFramePr>
          <p:cNvPr id="8" name="Content Placeholder 7">
            <a:extLst>
              <a:ext uri="{FF2B5EF4-FFF2-40B4-BE49-F238E27FC236}">
                <a16:creationId xmlns:a16="http://schemas.microsoft.com/office/drawing/2014/main" id="{778ECB28-701B-470F-B86B-F50DB224D1C4}"/>
              </a:ext>
            </a:extLst>
          </p:cNvPr>
          <p:cNvGraphicFramePr>
            <a:graphicFrameLocks noGrp="1"/>
          </p:cNvGraphicFramePr>
          <p:nvPr>
            <p:ph sz="half" idx="2"/>
            <p:extLst>
              <p:ext uri="{D42A27DB-BD31-4B8C-83A1-F6EECF244321}">
                <p14:modId xmlns:p14="http://schemas.microsoft.com/office/powerpoint/2010/main" val="2469513061"/>
              </p:ext>
            </p:extLst>
          </p:nvPr>
        </p:nvGraphicFramePr>
        <p:xfrm>
          <a:off x="1107281" y="1690688"/>
          <a:ext cx="7365600" cy="3990182"/>
        </p:xfrm>
        <a:graphic>
          <a:graphicData uri="http://schemas.openxmlformats.org/drawingml/2006/table">
            <a:tbl>
              <a:tblPr/>
              <a:tblGrid>
                <a:gridCol w="6272901">
                  <a:extLst>
                    <a:ext uri="{9D8B030D-6E8A-4147-A177-3AD203B41FA5}">
                      <a16:colId xmlns:a16="http://schemas.microsoft.com/office/drawing/2014/main" val="1147352971"/>
                    </a:ext>
                  </a:extLst>
                </a:gridCol>
                <a:gridCol w="1092699">
                  <a:extLst>
                    <a:ext uri="{9D8B030D-6E8A-4147-A177-3AD203B41FA5}">
                      <a16:colId xmlns:a16="http://schemas.microsoft.com/office/drawing/2014/main" val="1217849164"/>
                    </a:ext>
                  </a:extLst>
                </a:gridCol>
              </a:tblGrid>
              <a:tr h="285013">
                <a:tc>
                  <a:txBody>
                    <a:bodyPr/>
                    <a:lstStyle/>
                    <a:p>
                      <a:pPr algn="l" fontAlgn="b"/>
                      <a:r>
                        <a:rPr lang="en-US" sz="1400" b="1" i="0" u="none" strike="noStrike">
                          <a:solidFill>
                            <a:srgbClr val="305496"/>
                          </a:solidFill>
                          <a:effectLst/>
                          <a:latin typeface="Century Gothic" panose="020B0502020202020204" pitchFamily="34" charset="0"/>
                        </a:rPr>
                        <a:t>Country</a:t>
                      </a:r>
                    </a:p>
                  </a:txBody>
                  <a:tcPr marL="9525" marR="9525" marT="952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tc>
                  <a:txBody>
                    <a:bodyPr/>
                    <a:lstStyle/>
                    <a:p>
                      <a:pPr algn="r" fontAlgn="b"/>
                      <a:r>
                        <a:rPr lang="en-US" sz="1400" b="1" i="0" u="none" strike="noStrike" dirty="0">
                          <a:solidFill>
                            <a:srgbClr val="305496"/>
                          </a:solidFill>
                          <a:effectLst/>
                          <a:latin typeface="Century Gothic" panose="020B0502020202020204" pitchFamily="34" charset="0"/>
                        </a:rPr>
                        <a:t>2018</a:t>
                      </a:r>
                    </a:p>
                  </a:txBody>
                  <a:tcPr marL="9525" marR="9525" marT="9525" marB="0" anchor="b">
                    <a:lnL>
                      <a:noFill/>
                    </a:lnL>
                    <a:lnR>
                      <a:noFill/>
                    </a:lnR>
                    <a:lnT w="6350" cap="flat" cmpd="sng" algn="ctr">
                      <a:solidFill>
                        <a:srgbClr val="4472C4"/>
                      </a:solidFill>
                      <a:prstDash val="solid"/>
                      <a:round/>
                      <a:headEnd type="none" w="med" len="med"/>
                      <a:tailEnd type="none" w="med" len="med"/>
                    </a:lnT>
                    <a:lnB w="6350" cap="flat" cmpd="sng" algn="ctr">
                      <a:solidFill>
                        <a:srgbClr val="4472C4"/>
                      </a:solidFill>
                      <a:prstDash val="solid"/>
                      <a:round/>
                      <a:headEnd type="none" w="med" len="med"/>
                      <a:tailEnd type="none" w="med" len="med"/>
                    </a:lnB>
                  </a:tcPr>
                </a:tc>
                <a:extLst>
                  <a:ext uri="{0D108BD9-81ED-4DB2-BD59-A6C34878D82A}">
                    <a16:rowId xmlns:a16="http://schemas.microsoft.com/office/drawing/2014/main" val="3283896105"/>
                  </a:ext>
                </a:extLst>
              </a:tr>
              <a:tr h="285013">
                <a:tc>
                  <a:txBody>
                    <a:bodyPr/>
                    <a:lstStyle/>
                    <a:p>
                      <a:pPr algn="l" fontAlgn="b"/>
                      <a:r>
                        <a:rPr lang="en-US" sz="1400" b="0" i="0" u="none" strike="noStrike" dirty="0">
                          <a:solidFill>
                            <a:srgbClr val="305496"/>
                          </a:solidFill>
                          <a:effectLst/>
                          <a:latin typeface="Century Gothic" panose="020B0502020202020204" pitchFamily="34" charset="0"/>
                        </a:rPr>
                        <a:t>United Kingdom</a:t>
                      </a:r>
                    </a:p>
                  </a:txBody>
                  <a:tcPr marL="9525" marR="9525" marT="952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51102</a:t>
                      </a:r>
                    </a:p>
                  </a:txBody>
                  <a:tcPr marL="9525" marR="9525" marT="9525" marB="0" anchor="b">
                    <a:lnL>
                      <a:noFill/>
                    </a:lnL>
                    <a:lnR>
                      <a:noFill/>
                    </a:lnR>
                    <a:lnT w="6350" cap="flat" cmpd="sng" algn="ctr">
                      <a:solidFill>
                        <a:srgbClr val="4472C4"/>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164360258"/>
                  </a:ext>
                </a:extLst>
              </a:tr>
              <a:tr h="285013">
                <a:tc>
                  <a:txBody>
                    <a:bodyPr/>
                    <a:lstStyle/>
                    <a:p>
                      <a:pPr algn="l" fontAlgn="b"/>
                      <a:r>
                        <a:rPr lang="en-US" sz="1400" b="0" i="0" u="none" strike="noStrike">
                          <a:solidFill>
                            <a:srgbClr val="305496"/>
                          </a:solidFill>
                          <a:effectLst/>
                          <a:latin typeface="Century Gothic" panose="020B0502020202020204" pitchFamily="34" charset="0"/>
                        </a:rPr>
                        <a:t>Australia</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42606</a:t>
                      </a:r>
                    </a:p>
                  </a:txBody>
                  <a:tcPr marL="9525" marR="9525" marT="9525" marB="0" anchor="b">
                    <a:lnL>
                      <a:noFill/>
                    </a:lnL>
                    <a:lnR>
                      <a:noFill/>
                    </a:lnR>
                    <a:lnT>
                      <a:noFill/>
                    </a:lnT>
                    <a:lnB>
                      <a:noFill/>
                    </a:lnB>
                  </a:tcPr>
                </a:tc>
                <a:extLst>
                  <a:ext uri="{0D108BD9-81ED-4DB2-BD59-A6C34878D82A}">
                    <a16:rowId xmlns:a16="http://schemas.microsoft.com/office/drawing/2014/main" val="2929012107"/>
                  </a:ext>
                </a:extLst>
              </a:tr>
              <a:tr h="285013">
                <a:tc>
                  <a:txBody>
                    <a:bodyPr/>
                    <a:lstStyle/>
                    <a:p>
                      <a:pPr algn="l" fontAlgn="b"/>
                      <a:r>
                        <a:rPr lang="en-US" sz="1400" b="0" i="0" u="none" strike="noStrike">
                          <a:solidFill>
                            <a:srgbClr val="305496"/>
                          </a:solidFill>
                          <a:effectLst/>
                          <a:latin typeface="Century Gothic" panose="020B0502020202020204" pitchFamily="34" charset="0"/>
                        </a:rPr>
                        <a:t>Germany</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42056</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1005833768"/>
                  </a:ext>
                </a:extLst>
              </a:tr>
              <a:tr h="285013">
                <a:tc>
                  <a:txBody>
                    <a:bodyPr/>
                    <a:lstStyle/>
                    <a:p>
                      <a:pPr algn="l" fontAlgn="b"/>
                      <a:r>
                        <a:rPr lang="en-US" sz="1400" b="0" i="0" u="none" strike="noStrike">
                          <a:solidFill>
                            <a:srgbClr val="305496"/>
                          </a:solidFill>
                          <a:effectLst/>
                          <a:latin typeface="Century Gothic" panose="020B0502020202020204" pitchFamily="34" charset="0"/>
                        </a:rPr>
                        <a:t>Netherlands</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31765</a:t>
                      </a:r>
                    </a:p>
                  </a:txBody>
                  <a:tcPr marL="9525" marR="9525" marT="9525" marB="0" anchor="b">
                    <a:lnL>
                      <a:noFill/>
                    </a:lnL>
                    <a:lnR>
                      <a:noFill/>
                    </a:lnR>
                    <a:lnT>
                      <a:noFill/>
                    </a:lnT>
                    <a:lnB>
                      <a:noFill/>
                    </a:lnB>
                  </a:tcPr>
                </a:tc>
                <a:extLst>
                  <a:ext uri="{0D108BD9-81ED-4DB2-BD59-A6C34878D82A}">
                    <a16:rowId xmlns:a16="http://schemas.microsoft.com/office/drawing/2014/main" val="1650050506"/>
                  </a:ext>
                </a:extLst>
              </a:tr>
              <a:tr h="285013">
                <a:tc>
                  <a:txBody>
                    <a:bodyPr/>
                    <a:lstStyle/>
                    <a:p>
                      <a:pPr algn="l" fontAlgn="b"/>
                      <a:r>
                        <a:rPr lang="en-US" sz="1400" b="0" i="0" u="none" strike="noStrike" dirty="0">
                          <a:solidFill>
                            <a:srgbClr val="305496"/>
                          </a:solidFill>
                          <a:effectLst/>
                          <a:latin typeface="Century Gothic" panose="020B0502020202020204" pitchFamily="34" charset="0"/>
                        </a:rPr>
                        <a:t>China</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29903</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980420085"/>
                  </a:ext>
                </a:extLst>
              </a:tr>
              <a:tr h="285013">
                <a:tc>
                  <a:txBody>
                    <a:bodyPr/>
                    <a:lstStyle/>
                    <a:p>
                      <a:pPr algn="l" fontAlgn="b"/>
                      <a:r>
                        <a:rPr lang="en-US" sz="1400" b="0" i="0" u="none" strike="noStrike">
                          <a:solidFill>
                            <a:srgbClr val="305496"/>
                          </a:solidFill>
                          <a:effectLst/>
                          <a:latin typeface="Century Gothic" panose="020B0502020202020204" pitchFamily="34" charset="0"/>
                        </a:rPr>
                        <a:t>United States</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26967</a:t>
                      </a:r>
                    </a:p>
                  </a:txBody>
                  <a:tcPr marL="9525" marR="9525" marT="9525" marB="0" anchor="b">
                    <a:lnL>
                      <a:noFill/>
                    </a:lnL>
                    <a:lnR>
                      <a:noFill/>
                    </a:lnR>
                    <a:lnT>
                      <a:noFill/>
                    </a:lnT>
                    <a:lnB>
                      <a:noFill/>
                    </a:lnB>
                  </a:tcPr>
                </a:tc>
                <a:extLst>
                  <a:ext uri="{0D108BD9-81ED-4DB2-BD59-A6C34878D82A}">
                    <a16:rowId xmlns:a16="http://schemas.microsoft.com/office/drawing/2014/main" val="2414271641"/>
                  </a:ext>
                </a:extLst>
              </a:tr>
              <a:tr h="285013">
                <a:tc>
                  <a:txBody>
                    <a:bodyPr/>
                    <a:lstStyle/>
                    <a:p>
                      <a:pPr algn="l" fontAlgn="b"/>
                      <a:r>
                        <a:rPr lang="en-US" sz="1400" b="0" i="0" u="none" strike="noStrike">
                          <a:solidFill>
                            <a:srgbClr val="305496"/>
                          </a:solidFill>
                          <a:effectLst/>
                          <a:latin typeface="Century Gothic" panose="020B0502020202020204" pitchFamily="34" charset="0"/>
                        </a:rPr>
                        <a:t>Italy</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10665</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4238781271"/>
                  </a:ext>
                </a:extLst>
              </a:tr>
              <a:tr h="285013">
                <a:tc>
                  <a:txBody>
                    <a:bodyPr/>
                    <a:lstStyle/>
                    <a:p>
                      <a:pPr algn="l" fontAlgn="b"/>
                      <a:r>
                        <a:rPr lang="en-US" sz="1400" b="0" i="0" u="none" strike="noStrike">
                          <a:solidFill>
                            <a:srgbClr val="305496"/>
                          </a:solidFill>
                          <a:effectLst/>
                          <a:latin typeface="Century Gothic" panose="020B0502020202020204" pitchFamily="34" charset="0"/>
                        </a:rPr>
                        <a:t>Switzerland</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9574</a:t>
                      </a:r>
                    </a:p>
                  </a:txBody>
                  <a:tcPr marL="9525" marR="9525" marT="9525" marB="0" anchor="b">
                    <a:lnL>
                      <a:noFill/>
                    </a:lnL>
                    <a:lnR>
                      <a:noFill/>
                    </a:lnR>
                    <a:lnT>
                      <a:noFill/>
                    </a:lnT>
                    <a:lnB>
                      <a:noFill/>
                    </a:lnB>
                  </a:tcPr>
                </a:tc>
                <a:extLst>
                  <a:ext uri="{0D108BD9-81ED-4DB2-BD59-A6C34878D82A}">
                    <a16:rowId xmlns:a16="http://schemas.microsoft.com/office/drawing/2014/main" val="3337440868"/>
                  </a:ext>
                </a:extLst>
              </a:tr>
              <a:tr h="285013">
                <a:tc>
                  <a:txBody>
                    <a:bodyPr/>
                    <a:lstStyle/>
                    <a:p>
                      <a:pPr algn="l" fontAlgn="b"/>
                      <a:r>
                        <a:rPr lang="en-US" sz="1400" b="0" i="0" u="none" strike="noStrike">
                          <a:solidFill>
                            <a:srgbClr val="305496"/>
                          </a:solidFill>
                          <a:effectLst/>
                          <a:latin typeface="Century Gothic" panose="020B0502020202020204" pitchFamily="34" charset="0"/>
                        </a:rPr>
                        <a:t>Denmark</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9271</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2321095264"/>
                  </a:ext>
                </a:extLst>
              </a:tr>
              <a:tr h="285013">
                <a:tc>
                  <a:txBody>
                    <a:bodyPr/>
                    <a:lstStyle/>
                    <a:p>
                      <a:pPr algn="l" fontAlgn="b"/>
                      <a:r>
                        <a:rPr lang="en-US" sz="1400" b="0" i="0" u="none" strike="noStrike">
                          <a:solidFill>
                            <a:srgbClr val="305496"/>
                          </a:solidFill>
                          <a:effectLst/>
                          <a:latin typeface="Century Gothic" panose="020B0502020202020204" pitchFamily="34" charset="0"/>
                        </a:rPr>
                        <a:t>Norway</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8399</a:t>
                      </a:r>
                    </a:p>
                  </a:txBody>
                  <a:tcPr marL="9525" marR="9525" marT="9525" marB="0" anchor="b">
                    <a:lnL>
                      <a:noFill/>
                    </a:lnL>
                    <a:lnR>
                      <a:noFill/>
                    </a:lnR>
                    <a:lnT>
                      <a:noFill/>
                    </a:lnT>
                    <a:lnB>
                      <a:noFill/>
                    </a:lnB>
                  </a:tcPr>
                </a:tc>
                <a:extLst>
                  <a:ext uri="{0D108BD9-81ED-4DB2-BD59-A6C34878D82A}">
                    <a16:rowId xmlns:a16="http://schemas.microsoft.com/office/drawing/2014/main" val="4270653265"/>
                  </a:ext>
                </a:extLst>
              </a:tr>
              <a:tr h="285013">
                <a:tc>
                  <a:txBody>
                    <a:bodyPr/>
                    <a:lstStyle/>
                    <a:p>
                      <a:pPr algn="l" fontAlgn="b"/>
                      <a:r>
                        <a:rPr lang="en-US" sz="1400" b="0" i="0" u="none" strike="noStrike">
                          <a:solidFill>
                            <a:srgbClr val="305496"/>
                          </a:solidFill>
                          <a:effectLst/>
                          <a:latin typeface="Century Gothic" panose="020B0502020202020204" pitchFamily="34" charset="0"/>
                        </a:rPr>
                        <a:t>Sweden</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8298</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1909677197"/>
                  </a:ext>
                </a:extLst>
              </a:tr>
              <a:tr h="285013">
                <a:tc>
                  <a:txBody>
                    <a:bodyPr/>
                    <a:lstStyle/>
                    <a:p>
                      <a:pPr algn="l" fontAlgn="b"/>
                      <a:r>
                        <a:rPr lang="en-US" sz="1400" b="0" i="0" u="none" strike="noStrike">
                          <a:solidFill>
                            <a:srgbClr val="305496"/>
                          </a:solidFill>
                          <a:effectLst/>
                          <a:latin typeface="Century Gothic" panose="020B0502020202020204" pitchFamily="34" charset="0"/>
                        </a:rPr>
                        <a:t>India</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305496"/>
                          </a:solidFill>
                          <a:effectLst/>
                          <a:latin typeface="Century Gothic" panose="020B0502020202020204" pitchFamily="34" charset="0"/>
                        </a:rPr>
                        <a:t>7792</a:t>
                      </a:r>
                    </a:p>
                  </a:txBody>
                  <a:tcPr marL="9525" marR="9525" marT="9525" marB="0" anchor="b">
                    <a:lnL>
                      <a:noFill/>
                    </a:lnL>
                    <a:lnR>
                      <a:noFill/>
                    </a:lnR>
                    <a:lnT>
                      <a:noFill/>
                    </a:lnT>
                    <a:lnB>
                      <a:noFill/>
                    </a:lnB>
                  </a:tcPr>
                </a:tc>
                <a:extLst>
                  <a:ext uri="{0D108BD9-81ED-4DB2-BD59-A6C34878D82A}">
                    <a16:rowId xmlns:a16="http://schemas.microsoft.com/office/drawing/2014/main" val="150890487"/>
                  </a:ext>
                </a:extLst>
              </a:tr>
              <a:tr h="285013">
                <a:tc>
                  <a:txBody>
                    <a:bodyPr/>
                    <a:lstStyle/>
                    <a:p>
                      <a:pPr algn="l" fontAlgn="b"/>
                      <a:r>
                        <a:rPr lang="en-US" sz="1400" b="0" i="0" u="none" strike="noStrike">
                          <a:solidFill>
                            <a:srgbClr val="305496"/>
                          </a:solidFill>
                          <a:effectLst/>
                          <a:latin typeface="Century Gothic" panose="020B0502020202020204" pitchFamily="34" charset="0"/>
                        </a:rPr>
                        <a:t>Turkey</a:t>
                      </a:r>
                    </a:p>
                  </a:txBody>
                  <a:tcPr marL="9525" marR="9525" marT="9525" marB="0" anchor="b">
                    <a:lnL>
                      <a:noFill/>
                    </a:lnL>
                    <a:lnR>
                      <a:noFill/>
                    </a:lnR>
                    <a:lnT>
                      <a:noFill/>
                    </a:lnT>
                    <a:lnB>
                      <a:noFill/>
                    </a:lnB>
                    <a:solidFill>
                      <a:srgbClr val="D9E1F2"/>
                    </a:solidFill>
                  </a:tcPr>
                </a:tc>
                <a:tc>
                  <a:txBody>
                    <a:bodyPr/>
                    <a:lstStyle/>
                    <a:p>
                      <a:pPr algn="r" fontAlgn="b"/>
                      <a:r>
                        <a:rPr lang="en-US" sz="1400" b="0" i="0" u="none" strike="noStrike" dirty="0">
                          <a:solidFill>
                            <a:srgbClr val="305496"/>
                          </a:solidFill>
                          <a:effectLst/>
                          <a:latin typeface="Century Gothic" panose="020B0502020202020204" pitchFamily="34" charset="0"/>
                        </a:rPr>
                        <a:t>7349</a:t>
                      </a:r>
                    </a:p>
                  </a:txBody>
                  <a:tcPr marL="9525" marR="9525" marT="9525" marB="0" anchor="b">
                    <a:lnL>
                      <a:noFill/>
                    </a:lnL>
                    <a:lnR>
                      <a:noFill/>
                    </a:lnR>
                    <a:lnT>
                      <a:noFill/>
                    </a:lnT>
                    <a:lnB>
                      <a:noFill/>
                    </a:lnB>
                    <a:solidFill>
                      <a:srgbClr val="D9E1F2"/>
                    </a:solidFill>
                  </a:tcPr>
                </a:tc>
                <a:extLst>
                  <a:ext uri="{0D108BD9-81ED-4DB2-BD59-A6C34878D82A}">
                    <a16:rowId xmlns:a16="http://schemas.microsoft.com/office/drawing/2014/main" val="4047805079"/>
                  </a:ext>
                </a:extLst>
              </a:tr>
            </a:tbl>
          </a:graphicData>
        </a:graphic>
      </p:graphicFrame>
      <p:sp>
        <p:nvSpPr>
          <p:cNvPr id="7" name="Slide Number Placeholder 6">
            <a:extLst>
              <a:ext uri="{FF2B5EF4-FFF2-40B4-BE49-F238E27FC236}">
                <a16:creationId xmlns:a16="http://schemas.microsoft.com/office/drawing/2014/main" id="{0897B510-ECA7-4FF0-A59B-2050298B31F9}"/>
              </a:ext>
            </a:extLst>
          </p:cNvPr>
          <p:cNvSpPr>
            <a:spLocks noGrp="1"/>
          </p:cNvSpPr>
          <p:nvPr>
            <p:ph type="sldNum" sz="quarter" idx="12"/>
          </p:nvPr>
        </p:nvSpPr>
        <p:spPr/>
        <p:txBody>
          <a:bodyPr/>
          <a:lstStyle/>
          <a:p>
            <a:fld id="{C6910C44-2842-4E1F-9E1D-59CD7BB0EBA5}" type="slidenum">
              <a:rPr lang="en-US" smtClean="0">
                <a:latin typeface="Century Gothic" panose="020B0502020202020204" pitchFamily="34" charset="0"/>
              </a:rPr>
              <a:t>7</a:t>
            </a:fld>
            <a:endParaRPr lang="en-US">
              <a:latin typeface="Century Gothic" panose="020B0502020202020204" pitchFamily="34" charset="0"/>
            </a:endParaRPr>
          </a:p>
        </p:txBody>
      </p:sp>
      <p:pic>
        <p:nvPicPr>
          <p:cNvPr id="1026" name="Picture 2" descr="Image result for global">
            <a:extLst>
              <a:ext uri="{FF2B5EF4-FFF2-40B4-BE49-F238E27FC236}">
                <a16:creationId xmlns:a16="http://schemas.microsoft.com/office/drawing/2014/main" id="{72645E10-7482-4CC8-8987-F1A5A9C88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7046" y="-1587"/>
            <a:ext cx="2865107" cy="238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8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9C8F-B89D-483B-A7D0-CBAC9B3A5EB0}"/>
              </a:ext>
            </a:extLst>
          </p:cNvPr>
          <p:cNvSpPr>
            <a:spLocks noGrp="1"/>
          </p:cNvSpPr>
          <p:nvPr>
            <p:ph type="title"/>
          </p:nvPr>
        </p:nvSpPr>
        <p:spPr>
          <a:xfrm>
            <a:off x="641838" y="2179857"/>
            <a:ext cx="10908323" cy="1745028"/>
          </a:xfrm>
        </p:spPr>
        <p:txBody>
          <a:bodyPr>
            <a:normAutofit/>
          </a:bodyPr>
          <a:lstStyle/>
          <a:p>
            <a:pPr algn="ctr"/>
            <a:r>
              <a:rPr lang="en-US" sz="4000" dirty="0">
                <a:latin typeface="Century Gothic" panose="020B0502020202020204" pitchFamily="34" charset="0"/>
              </a:rPr>
              <a:t>JPIM Organization and Workflow</a:t>
            </a:r>
          </a:p>
        </p:txBody>
      </p:sp>
      <p:sp>
        <p:nvSpPr>
          <p:cNvPr id="3" name="Slide Number Placeholder 2">
            <a:extLst>
              <a:ext uri="{FF2B5EF4-FFF2-40B4-BE49-F238E27FC236}">
                <a16:creationId xmlns:a16="http://schemas.microsoft.com/office/drawing/2014/main" id="{251A0A19-91BD-4FAF-ADED-DC72DDAB0F39}"/>
              </a:ext>
            </a:extLst>
          </p:cNvPr>
          <p:cNvSpPr>
            <a:spLocks noGrp="1"/>
          </p:cNvSpPr>
          <p:nvPr>
            <p:ph type="sldNum" sz="quarter" idx="12"/>
          </p:nvPr>
        </p:nvSpPr>
        <p:spPr/>
        <p:txBody>
          <a:bodyPr/>
          <a:lstStyle/>
          <a:p>
            <a:fld id="{C6910C44-2842-4E1F-9E1D-59CD7BB0EBA5}" type="slidenum">
              <a:rPr lang="en-US" smtClean="0"/>
              <a:t>8</a:t>
            </a:fld>
            <a:endParaRPr lang="en-US"/>
          </a:p>
        </p:txBody>
      </p:sp>
      <p:sp>
        <p:nvSpPr>
          <p:cNvPr id="4" name="TextBox 3">
            <a:extLst>
              <a:ext uri="{FF2B5EF4-FFF2-40B4-BE49-F238E27FC236}">
                <a16:creationId xmlns:a16="http://schemas.microsoft.com/office/drawing/2014/main" id="{5031429C-19D1-D946-BFBC-5A96320AFB07}"/>
              </a:ext>
            </a:extLst>
          </p:cNvPr>
          <p:cNvSpPr txBox="1"/>
          <p:nvPr/>
        </p:nvSpPr>
        <p:spPr>
          <a:xfrm>
            <a:off x="11933596" y="5700156"/>
            <a:ext cx="258404" cy="369332"/>
          </a:xfrm>
          <a:prstGeom prst="rect">
            <a:avLst/>
          </a:prstGeom>
          <a:noFill/>
        </p:spPr>
        <p:txBody>
          <a:bodyPr wrap="none" rtlCol="0">
            <a:spAutoFit/>
          </a:bodyPr>
          <a:lstStyle/>
          <a:p>
            <a:r>
              <a:rPr lang="en-US" dirty="0"/>
              <a:t>J</a:t>
            </a:r>
          </a:p>
        </p:txBody>
      </p:sp>
    </p:spTree>
    <p:extLst>
      <p:ext uri="{BB962C8B-B14F-4D97-AF65-F5344CB8AC3E}">
        <p14:creationId xmlns:p14="http://schemas.microsoft.com/office/powerpoint/2010/main" val="142075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1A0A19-91BD-4FAF-ADED-DC72DDAB0F39}"/>
              </a:ext>
            </a:extLst>
          </p:cNvPr>
          <p:cNvSpPr>
            <a:spLocks noGrp="1"/>
          </p:cNvSpPr>
          <p:nvPr>
            <p:ph type="sldNum" sz="quarter" idx="12"/>
          </p:nvPr>
        </p:nvSpPr>
        <p:spPr/>
        <p:txBody>
          <a:bodyPr/>
          <a:lstStyle/>
          <a:p>
            <a:fld id="{C6910C44-2842-4E1F-9E1D-59CD7BB0EBA5}" type="slidenum">
              <a:rPr lang="en-US" smtClean="0"/>
              <a:t>9</a:t>
            </a:fld>
            <a:endParaRPr lang="en-US"/>
          </a:p>
        </p:txBody>
      </p:sp>
      <p:graphicFrame>
        <p:nvGraphicFramePr>
          <p:cNvPr id="6" name="Diagram 5">
            <a:extLst>
              <a:ext uri="{FF2B5EF4-FFF2-40B4-BE49-F238E27FC236}">
                <a16:creationId xmlns:a16="http://schemas.microsoft.com/office/drawing/2014/main" id="{1F35F468-64AF-814A-8B99-09D6732CAD47}"/>
              </a:ext>
            </a:extLst>
          </p:cNvPr>
          <p:cNvGraphicFramePr/>
          <p:nvPr>
            <p:extLst>
              <p:ext uri="{D42A27DB-BD31-4B8C-83A1-F6EECF244321}">
                <p14:modId xmlns:p14="http://schemas.microsoft.com/office/powerpoint/2010/main" val="50317031"/>
              </p:ext>
            </p:extLst>
          </p:nvPr>
        </p:nvGraphicFramePr>
        <p:xfrm>
          <a:off x="394447" y="450725"/>
          <a:ext cx="1143896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679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2306</Words>
  <Application>Microsoft Macintosh PowerPoint</Application>
  <PresentationFormat>Widescreen</PresentationFormat>
  <Paragraphs>388</Paragraphs>
  <Slides>36</Slides>
  <Notes>11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Century Gothic</vt:lpstr>
      <vt:lpstr>Gill Sans MT</vt:lpstr>
      <vt:lpstr>Symbol</vt:lpstr>
      <vt:lpstr>Wingdings</vt:lpstr>
      <vt:lpstr>Office Theme</vt:lpstr>
      <vt:lpstr>PowerPoint Presentation</vt:lpstr>
      <vt:lpstr>Agenda</vt:lpstr>
      <vt:lpstr>Short History of JPIM</vt:lpstr>
      <vt:lpstr>PowerPoint Presentation</vt:lpstr>
      <vt:lpstr>JPIM Reach &amp; Impact</vt:lpstr>
      <vt:lpstr>Where do you think JPIM  is most downloaded?</vt:lpstr>
      <vt:lpstr>2018 Article Downloads by Country</vt:lpstr>
      <vt:lpstr>JPIM Organization and Workflow</vt:lpstr>
      <vt:lpstr>PowerPoint Presentation</vt:lpstr>
      <vt:lpstr>Associate Editor (AE) Team</vt:lpstr>
      <vt:lpstr>JPIM Workflow</vt:lpstr>
      <vt:lpstr>How long do you think it takes to get an article accepted?</vt:lpstr>
      <vt:lpstr>Speed (2018 data)</vt:lpstr>
      <vt:lpstr>JPIM Activities and Initiatives</vt:lpstr>
      <vt:lpstr>Some interesting things we do</vt:lpstr>
      <vt:lpstr>Paper Development Workshops</vt:lpstr>
      <vt:lpstr>Other 2019 Editor Presentations</vt:lpstr>
      <vt:lpstr>What is (are) the purpose(es)  of a “Special Issue”?</vt:lpstr>
      <vt:lpstr>Upcoming Special Issues</vt:lpstr>
      <vt:lpstr>Upcoming Special Issues</vt:lpstr>
      <vt:lpstr>How should we think about the interplay of academic research and practice? </vt:lpstr>
      <vt:lpstr>PowerPoint Presentation</vt:lpstr>
      <vt:lpstr>PowerPoint Presentation</vt:lpstr>
      <vt:lpstr>Types of Articles</vt:lpstr>
      <vt:lpstr>Finding success publishing in JPIM</vt:lpstr>
      <vt:lpstr>PowerPoint Presentation</vt:lpstr>
      <vt:lpstr>PowerPoint Presentation</vt:lpstr>
      <vt:lpstr>PowerPoint Presentation</vt:lpstr>
      <vt:lpstr>What are the major reasons  for a desk rejection?</vt:lpstr>
      <vt:lpstr>PowerPoint Presentation</vt:lpstr>
      <vt:lpstr>PowerPoint Presentation</vt:lpstr>
      <vt:lpstr>PowerPoint Presentation</vt:lpstr>
      <vt:lpstr>Engaging with the JPIM community</vt:lpstr>
      <vt:lpstr>How You Can Engage with the  JPIM Community</vt:lpstr>
      <vt:lpstr>Social Media</vt:lpstr>
      <vt:lpstr>Open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ru42pez</dc:creator>
  <cp:lastModifiedBy>Noble, Charles Henry</cp:lastModifiedBy>
  <cp:revision>129</cp:revision>
  <dcterms:created xsi:type="dcterms:W3CDTF">2019-03-31T08:09:00Z</dcterms:created>
  <dcterms:modified xsi:type="dcterms:W3CDTF">2019-08-05T14:26:42Z</dcterms:modified>
</cp:coreProperties>
</file>